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notesSlides/notesSlide1.xml" ContentType="application/vnd.openxmlformats-officedocument.presentationml.notesSlide+xml"/>
  <Override PartName="/ppt/tags/tag6.xml" ContentType="application/vnd.openxmlformats-officedocument.presentationml.tags+xml"/>
  <Override PartName="/ppt/notesSlides/notesSlide2.xml" ContentType="application/vnd.openxmlformats-officedocument.presentationml.notesSlide+xml"/>
  <Override PartName="/ppt/tags/tag7.xml" ContentType="application/vnd.openxmlformats-officedocument.presentationml.tags+xml"/>
  <Override PartName="/ppt/notesSlides/notesSlide3.xml" ContentType="application/vnd.openxmlformats-officedocument.presentationml.notesSlide+xml"/>
  <Override PartName="/ppt/tags/tag8.xml" ContentType="application/vnd.openxmlformats-officedocument.presentationml.tags+xml"/>
  <Override PartName="/ppt/notesSlides/notesSlide4.xml" ContentType="application/vnd.openxmlformats-officedocument.presentationml.notesSlide+xml"/>
  <Override PartName="/ppt/tags/tag9.xml" ContentType="application/vnd.openxmlformats-officedocument.presentationml.tags+xml"/>
  <Override PartName="/ppt/notesSlides/notesSlide5.xml" ContentType="application/vnd.openxmlformats-officedocument.presentationml.notesSlide+xml"/>
  <Override PartName="/ppt/tags/tag10.xml" ContentType="application/vnd.openxmlformats-officedocument.presentationml.tags+xml"/>
  <Override PartName="/ppt/notesSlides/notesSlide6.xml" ContentType="application/vnd.openxmlformats-officedocument.presentationml.notesSlide+xml"/>
  <Override PartName="/ppt/tags/tag11.xml" ContentType="application/vnd.openxmlformats-officedocument.presentationml.tags+xml"/>
  <Override PartName="/ppt/notesSlides/notesSlide7.xml" ContentType="application/vnd.openxmlformats-officedocument.presentationml.notesSlide+xml"/>
  <Override PartName="/ppt/tags/tag12.xml" ContentType="application/vnd.openxmlformats-officedocument.presentationml.tags+xml"/>
  <Override PartName="/ppt/notesSlides/notesSlide8.xml" ContentType="application/vnd.openxmlformats-officedocument.presentationml.notesSlide+xml"/>
  <Override PartName="/ppt/tags/tag13.xml" ContentType="application/vnd.openxmlformats-officedocument.presentationml.tags+xml"/>
  <Override PartName="/ppt/notesSlides/notesSlide9.xml" ContentType="application/vnd.openxmlformats-officedocument.presentationml.notesSlide+xml"/>
  <Override PartName="/ppt/tags/tag14.xml" ContentType="application/vnd.openxmlformats-officedocument.presentationml.tags+xml"/>
  <Override PartName="/ppt/notesSlides/notesSlide10.xml" ContentType="application/vnd.openxmlformats-officedocument.presentationml.notesSlide+xml"/>
  <Override PartName="/ppt/tags/tag15.xml" ContentType="application/vnd.openxmlformats-officedocument.presentationml.tags+xml"/>
  <Override PartName="/ppt/notesSlides/notesSlide11.xml" ContentType="application/vnd.openxmlformats-officedocument.presentationml.notesSlide+xml"/>
  <Override PartName="/ppt/tags/tag16.xml" ContentType="application/vnd.openxmlformats-officedocument.presentationml.tags+xml"/>
  <Override PartName="/ppt/notesSlides/notesSlide12.xml" ContentType="application/vnd.openxmlformats-officedocument.presentationml.notesSlide+xml"/>
  <Override PartName="/ppt/tags/tag17.xml" ContentType="application/vnd.openxmlformats-officedocument.presentationml.tags+xml"/>
  <Override PartName="/ppt/notesSlides/notesSlide13.xml" ContentType="application/vnd.openxmlformats-officedocument.presentationml.notesSlide+xml"/>
  <Override PartName="/ppt/tags/tag18.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21"/>
  </p:notesMasterIdLst>
  <p:handoutMasterIdLst>
    <p:handoutMasterId r:id="rId22"/>
  </p:handoutMasterIdLst>
  <p:sldIdLst>
    <p:sldId id="257" r:id="rId2"/>
    <p:sldId id="258" r:id="rId3"/>
    <p:sldId id="361" r:id="rId4"/>
    <p:sldId id="288" r:id="rId5"/>
    <p:sldId id="394" r:id="rId6"/>
    <p:sldId id="397" r:id="rId7"/>
    <p:sldId id="354" r:id="rId8"/>
    <p:sldId id="368" r:id="rId9"/>
    <p:sldId id="400" r:id="rId10"/>
    <p:sldId id="402" r:id="rId11"/>
    <p:sldId id="403" r:id="rId12"/>
    <p:sldId id="381" r:id="rId13"/>
    <p:sldId id="404" r:id="rId14"/>
    <p:sldId id="405" r:id="rId15"/>
    <p:sldId id="362" r:id="rId16"/>
    <p:sldId id="365" r:id="rId17"/>
    <p:sldId id="379" r:id="rId18"/>
    <p:sldId id="406" r:id="rId19"/>
    <p:sldId id="407" r:id="rId2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忠盛 方" initials="忠盛" lastIdx="2" clrIdx="0">
    <p:extLst>
      <p:ext uri="{19B8F6BF-5375-455C-9EA6-DF929625EA0E}">
        <p15:presenceInfo xmlns:p15="http://schemas.microsoft.com/office/powerpoint/2012/main" userId="81449ed61ebff628"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8600" autoAdjust="0"/>
  </p:normalViewPr>
  <p:slideViewPr>
    <p:cSldViewPr snapToGrid="0">
      <p:cViewPr>
        <p:scale>
          <a:sx n="75" d="100"/>
          <a:sy n="75" d="100"/>
        </p:scale>
        <p:origin x="704" y="62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handoutMaster" Target="handoutMasters/handout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8DEDF75F-EC7E-4DDB-9FD0-EAE7898CD52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8DBF5E9F-787E-459D-8E96-5CE8B476000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F3EE322-AD65-4A66-B439-29F47AF9DC29}" type="datetimeFigureOut">
              <a:rPr lang="zh-CN" altLang="en-US" smtClean="0"/>
              <a:t>2025/4/8</a:t>
            </a:fld>
            <a:endParaRPr lang="zh-CN" altLang="en-US"/>
          </a:p>
        </p:txBody>
      </p:sp>
      <p:sp>
        <p:nvSpPr>
          <p:cNvPr id="4" name="页脚占位符 3">
            <a:extLst>
              <a:ext uri="{FF2B5EF4-FFF2-40B4-BE49-F238E27FC236}">
                <a16:creationId xmlns:a16="http://schemas.microsoft.com/office/drawing/2014/main" id="{C0D36D2F-B04F-4D04-AA56-19478C367B1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3489564C-EED8-46FC-AF82-8EF6CAD70CC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B50FB15-21D8-4EEE-969A-3622398A3FBB}" type="slidenum">
              <a:rPr lang="zh-CN" altLang="en-US" smtClean="0"/>
              <a:t>‹#›</a:t>
            </a:fld>
            <a:endParaRPr lang="zh-CN" altLang="en-US"/>
          </a:p>
        </p:txBody>
      </p:sp>
    </p:spTree>
    <p:extLst>
      <p:ext uri="{BB962C8B-B14F-4D97-AF65-F5344CB8AC3E}">
        <p14:creationId xmlns:p14="http://schemas.microsoft.com/office/powerpoint/2010/main" val="2296957220"/>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572EAF1-D222-482F-AE1B-57E00A7C9668}" type="datetimeFigureOut">
              <a:rPr lang="zh-CN" altLang="en-US" smtClean="0"/>
              <a:t>2025/4/8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550FE05-F1C5-49E1-BF6E-FB3ED6FA7F45}" type="slidenum">
              <a:rPr lang="zh-CN" altLang="en-US" smtClean="0"/>
              <a:t>‹#›</a:t>
            </a:fld>
            <a:endParaRPr lang="zh-CN" altLang="en-US"/>
          </a:p>
        </p:txBody>
      </p:sp>
    </p:spTree>
    <p:extLst>
      <p:ext uri="{BB962C8B-B14F-4D97-AF65-F5344CB8AC3E}">
        <p14:creationId xmlns:p14="http://schemas.microsoft.com/office/powerpoint/2010/main" val="1623521130"/>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AB7616-7017-6B70-11BA-D842F016CE1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2BF3B648-42F6-E9BA-092A-026C6DF720A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6BC27B0-1ABE-293A-56E2-1A5EED99E35F}"/>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i="0" dirty="0">
                <a:solidFill>
                  <a:srgbClr val="2C2C36"/>
                </a:solidFill>
                <a:effectLst/>
                <a:latin typeface="-apple-system"/>
              </a:rPr>
              <a:t>贝叶斯滤波框架需要的是一个状态转移模型以及观测模型，其中状态转移模型描述了系统在不同时间步的状态之间的转移关系，观测模型则描述了系统状态如何被测量得到。而扩散模型可以提供一个强大的概率分布生成器，能够模拟出各种复杂的高维数据，例如图像、视频和音频等。这些数据可以被视为系统的状态，而扩散过程则可以被视为状态转移的过程。因此，通过将扩散模型中的状态向量看作是时间序列数据，我们可以将其视为一种状态转移模型，并将其与贝叶斯滤波相结合，实现基于扩散模型的贝叶斯滤波。这样就可以利用扩散模型中生成的数据作为贝叶斯滤波所需的观测数据，从而实现对系统状态的估计和预测。</a:t>
            </a:r>
            <a:endParaRPr lang="zh-CN" altLang="en-US" dirty="0"/>
          </a:p>
        </p:txBody>
      </p:sp>
    </p:spTree>
    <p:extLst>
      <p:ext uri="{BB962C8B-B14F-4D97-AF65-F5344CB8AC3E}">
        <p14:creationId xmlns:p14="http://schemas.microsoft.com/office/powerpoint/2010/main" val="13068170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A73A30-6BFF-86E6-735D-D8A6F47418D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ED81505-3412-D072-1712-D316CC77928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F81B202-ACE7-8AD3-C20B-DDDDA0C3CCD2}"/>
              </a:ext>
            </a:extLst>
          </p:cNvPr>
          <p:cNvSpPr>
            <a:spLocks noGrp="1"/>
          </p:cNvSpPr>
          <p:nvPr>
            <p:ph type="body" idx="1"/>
          </p:nvPr>
        </p:nvSpPr>
        <p:spPr/>
        <p:txBody>
          <a:bodyPr/>
          <a:lstStyle/>
          <a:p>
            <a:endParaRPr kumimoji="1" lang="zh-CN" altLang="en-US" dirty="0"/>
          </a:p>
        </p:txBody>
      </p:sp>
    </p:spTree>
    <p:extLst>
      <p:ext uri="{BB962C8B-B14F-4D97-AF65-F5344CB8AC3E}">
        <p14:creationId xmlns:p14="http://schemas.microsoft.com/office/powerpoint/2010/main" val="11685359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F7C5BF-AE8B-F1F9-92A0-FE8FA7DF714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2F1F2D85-8941-F675-13F9-373B6C3905C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2B222C3C-D8C2-6036-6A54-24B3975D9F96}"/>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Tree>
    <p:extLst>
      <p:ext uri="{BB962C8B-B14F-4D97-AF65-F5344CB8AC3E}">
        <p14:creationId xmlns:p14="http://schemas.microsoft.com/office/powerpoint/2010/main" val="11196272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F7C5BF-AE8B-F1F9-92A0-FE8FA7DF714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2F1F2D85-8941-F675-13F9-373B6C3905C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2B222C3C-D8C2-6036-6A54-24B3975D9F96}"/>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Tree>
    <p:extLst>
      <p:ext uri="{BB962C8B-B14F-4D97-AF65-F5344CB8AC3E}">
        <p14:creationId xmlns:p14="http://schemas.microsoft.com/office/powerpoint/2010/main" val="40965729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Tree>
    <p:extLst>
      <p:ext uri="{BB962C8B-B14F-4D97-AF65-F5344CB8AC3E}">
        <p14:creationId xmlns:p14="http://schemas.microsoft.com/office/powerpoint/2010/main" val="19685989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8FC190-E2D2-1E27-56C1-B9D30860F62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2105816-097B-F51D-F6D3-D9BCDD734BE3}"/>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5328497-CEE4-5855-58C3-CE657986B8CB}"/>
              </a:ext>
            </a:extLst>
          </p:cNvPr>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0092753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8FC190-E2D2-1E27-56C1-B9D30860F62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2105816-097B-F51D-F6D3-D9BCDD734BE3}"/>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5328497-CEE4-5855-58C3-CE657986B8CB}"/>
              </a:ext>
            </a:extLst>
          </p:cNvPr>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51459752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8FC190-E2D2-1E27-56C1-B9D30860F62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2105816-097B-F51D-F6D3-D9BCDD734BE3}"/>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5328497-CEE4-5855-58C3-CE657986B8CB}"/>
              </a:ext>
            </a:extLst>
          </p:cNvPr>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8095796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例如，</a:t>
            </a:r>
            <a:r>
              <a:rPr lang="en-US" altLang="zh-CN" dirty="0"/>
              <a:t>5G</a:t>
            </a:r>
            <a:r>
              <a:rPr lang="zh-CN" altLang="en-US" dirty="0"/>
              <a:t>基站已普遍采用</a:t>
            </a:r>
            <a:r>
              <a:rPr lang="en-US" altLang="zh-CN" dirty="0"/>
              <a:t>64T64R</a:t>
            </a:r>
            <a:r>
              <a:rPr lang="zh-CN" altLang="en-US" dirty="0"/>
              <a:t>配置，而</a:t>
            </a:r>
            <a:r>
              <a:rPr lang="en-US" altLang="zh-CN" dirty="0"/>
              <a:t>6G</a:t>
            </a:r>
            <a:r>
              <a:rPr lang="zh-CN" altLang="en-US" dirty="0"/>
              <a:t>研究已开始探索</a:t>
            </a:r>
            <a:r>
              <a:rPr lang="en-US" altLang="zh-CN" dirty="0"/>
              <a:t>256</a:t>
            </a:r>
            <a:r>
              <a:rPr lang="zh-CN" altLang="en-US" dirty="0"/>
              <a:t>天线阵列。</a:t>
            </a:r>
          </a:p>
        </p:txBody>
      </p:sp>
    </p:spTree>
    <p:extLst>
      <p:ext uri="{BB962C8B-B14F-4D97-AF65-F5344CB8AC3E}">
        <p14:creationId xmlns:p14="http://schemas.microsoft.com/office/powerpoint/2010/main" val="28292392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尽管</a:t>
            </a:r>
            <a:r>
              <a:rPr lang="en-US" altLang="zh-CN" dirty="0"/>
              <a:t>RM</a:t>
            </a:r>
            <a:r>
              <a:rPr lang="zh-CN" altLang="en-US" dirty="0"/>
              <a:t>有许多优点，但构建一个准确高效的</a:t>
            </a:r>
            <a:r>
              <a:rPr lang="en-US" altLang="zh-CN" dirty="0"/>
              <a:t>RM</a:t>
            </a:r>
            <a:r>
              <a:rPr lang="zh-CN" altLang="en-US" dirty="0"/>
              <a:t>仍然是一个艰巨的挑战，特别是在动态和复杂的环境。从分类学的角度来看，</a:t>
            </a:r>
            <a:r>
              <a:rPr lang="en-US" altLang="zh-CN" dirty="0"/>
              <a:t>RM</a:t>
            </a:r>
            <a:r>
              <a:rPr lang="zh-CN" altLang="en-US" dirty="0"/>
              <a:t>构建可以分为两大类：已知场景</a:t>
            </a:r>
            <a:r>
              <a:rPr lang="en-US" altLang="zh-CN" dirty="0"/>
              <a:t>RM</a:t>
            </a:r>
            <a:r>
              <a:rPr lang="zh-CN" altLang="en-US" dirty="0"/>
              <a:t>构建</a:t>
            </a:r>
            <a:r>
              <a:rPr lang="en-US" altLang="zh-CN" dirty="0"/>
              <a:t>\cite{levie2021radiounet,li2022radionet,wang2024radiodiff}</a:t>
            </a:r>
            <a:r>
              <a:rPr lang="zh-CN" altLang="en-US" dirty="0"/>
              <a:t>和未知或半感知场景</a:t>
            </a:r>
            <a:r>
              <a:rPr lang="en-US" altLang="zh-CN" dirty="0"/>
              <a:t>RM</a:t>
            </a:r>
            <a:r>
              <a:rPr lang="zh-CN" altLang="en-US" dirty="0"/>
              <a:t>构建</a:t>
            </a:r>
            <a:r>
              <a:rPr lang="en-US" altLang="zh-CN" dirty="0"/>
              <a:t>\cite{cover1967nearest, breidt2000local}</a:t>
            </a:r>
            <a:r>
              <a:rPr lang="zh-CN" altLang="en-US" dirty="0"/>
              <a:t>，如图所示。在已知场景的</a:t>
            </a:r>
            <a:r>
              <a:rPr lang="en-US" altLang="zh-CN" dirty="0"/>
              <a:t>RM</a:t>
            </a:r>
            <a:r>
              <a:rPr lang="zh-CN" altLang="en-US" dirty="0"/>
              <a:t>建设中，所有相关的环境细节，如基站（</a:t>
            </a:r>
            <a:r>
              <a:rPr lang="en-US" altLang="zh-CN" dirty="0"/>
              <a:t>BS</a:t>
            </a:r>
            <a:r>
              <a:rPr lang="zh-CN" altLang="en-US" dirty="0"/>
              <a:t>）位置，环境实体的轮廓和位置都是完全可用的，使得</a:t>
            </a:r>
            <a:r>
              <a:rPr lang="en-US" altLang="zh-CN" dirty="0"/>
              <a:t>RM</a:t>
            </a:r>
            <a:r>
              <a:rPr lang="zh-CN" altLang="en-US" dirty="0"/>
              <a:t>建设成为一个确定性问题。理论上，给定源辐射特性、介电常数和环境的磁导率，可以通过求解麦克斯韦方程</a:t>
            </a:r>
            <a:r>
              <a:rPr lang="en-US" altLang="zh-CN" dirty="0"/>
              <a:t>\cite{balanis2002antenna}</a:t>
            </a:r>
            <a:r>
              <a:rPr lang="zh-CN" altLang="en-US" dirty="0"/>
              <a:t>推导出电磁波在空间中任何一点的传播。然而，直接求解麦克斯韦方程组的计算复杂性往往令人望而却步，需要高维数值解</a:t>
            </a:r>
            <a:r>
              <a:rPr lang="en-US" altLang="zh-CN" dirty="0"/>
              <a:t>\cite{bondeson2012computational}</a:t>
            </a:r>
            <a:r>
              <a:rPr lang="zh-CN" altLang="en-US" dirty="0"/>
              <a:t>。为了缓解这种情况，电磁射线追踪（</a:t>
            </a:r>
            <a:r>
              <a:rPr lang="en-US" altLang="zh-CN" dirty="0"/>
              <a:t>ERT</a:t>
            </a:r>
            <a:r>
              <a:rPr lang="zh-CN" altLang="en-US" dirty="0"/>
              <a:t>）等近似方法已被广泛采用，以有限但广泛的计算时间为代价提供足够精确的电磁波空间分布估计。为了进一步提高效率，基于神经网络（</a:t>
            </a:r>
            <a:r>
              <a:rPr lang="en-US" altLang="zh-CN" dirty="0"/>
              <a:t>NN</a:t>
            </a:r>
            <a:r>
              <a:rPr lang="zh-CN" altLang="en-US" dirty="0"/>
              <a:t>）的方法已经成为一种替代方法，利用数据驱动的学习来近似</a:t>
            </a:r>
            <a:r>
              <a:rPr lang="en-US" altLang="zh-CN" dirty="0"/>
              <a:t>RM</a:t>
            </a:r>
            <a:r>
              <a:rPr lang="zh-CN" altLang="en-US" dirty="0"/>
              <a:t>分布。基于</a:t>
            </a:r>
            <a:r>
              <a:rPr lang="en-US" altLang="zh-CN" dirty="0" err="1"/>
              <a:t>UNet</a:t>
            </a:r>
            <a:r>
              <a:rPr lang="zh-CN" altLang="en-US" dirty="0"/>
              <a:t>的</a:t>
            </a:r>
            <a:r>
              <a:rPr lang="en-US" altLang="zh-CN" dirty="0" err="1"/>
              <a:t>RadioUNet</a:t>
            </a:r>
            <a:r>
              <a:rPr lang="en-US" altLang="zh-CN" dirty="0"/>
              <a:t> \cite{levie2021radiounet}</a:t>
            </a:r>
            <a:r>
              <a:rPr lang="zh-CN" altLang="en-US" dirty="0"/>
              <a:t>和基于</a:t>
            </a:r>
            <a:r>
              <a:rPr lang="en-US" altLang="zh-CN" dirty="0"/>
              <a:t>transformer</a:t>
            </a:r>
            <a:r>
              <a:rPr lang="zh-CN" altLang="en-US" dirty="0"/>
              <a:t>的</a:t>
            </a:r>
            <a:r>
              <a:rPr lang="en-US" altLang="zh-CN" dirty="0" err="1"/>
              <a:t>RadioNet</a:t>
            </a:r>
            <a:r>
              <a:rPr lang="en-US" altLang="zh-CN" dirty="0"/>
              <a:t> \cite{li2022radionet}</a:t>
            </a:r>
            <a:r>
              <a:rPr lang="zh-CN" altLang="en-US" dirty="0"/>
              <a:t>等技术可以通过训练建筑布局和</a:t>
            </a:r>
            <a:r>
              <a:rPr lang="en-US" altLang="zh-CN" dirty="0"/>
              <a:t>BS</a:t>
            </a:r>
            <a:r>
              <a:rPr lang="zh-CN" altLang="en-US" dirty="0"/>
              <a:t>位置等环境特征的深度模型来实现快速推理。最近，生成式人工智能（</a:t>
            </a:r>
            <a:r>
              <a:rPr lang="en-US" altLang="zh-CN" dirty="0"/>
              <a:t>GAI</a:t>
            </a:r>
            <a:r>
              <a:rPr lang="zh-CN" altLang="en-US" dirty="0"/>
              <a:t>）方法被引入到</a:t>
            </a:r>
            <a:r>
              <a:rPr lang="en-US" altLang="zh-CN" dirty="0"/>
              <a:t>RM</a:t>
            </a:r>
            <a:r>
              <a:rPr lang="zh-CN" altLang="en-US" dirty="0"/>
              <a:t>模型中，作为一个随机过程，其中在训练过程中加入随机高斯噪声以捕获环境不确定性，例如基于生成式对抗网络（</a:t>
            </a:r>
            <a:r>
              <a:rPr lang="en-US" altLang="zh-CN" dirty="0"/>
              <a:t>GAN</a:t>
            </a:r>
            <a:r>
              <a:rPr lang="zh-CN" altLang="en-US" dirty="0"/>
              <a:t>）的</a:t>
            </a:r>
            <a:r>
              <a:rPr lang="en-US" altLang="zh-CN" dirty="0"/>
              <a:t>RME-GAN \cite{zhang2023rme}</a:t>
            </a:r>
            <a:r>
              <a:rPr lang="zh-CN" altLang="en-US" dirty="0"/>
              <a:t>和基于扩散模型（</a:t>
            </a:r>
            <a:r>
              <a:rPr lang="en-US" altLang="zh-CN" dirty="0"/>
              <a:t>DM</a:t>
            </a:r>
            <a:r>
              <a:rPr lang="zh-CN" altLang="en-US" dirty="0"/>
              <a:t>）的</a:t>
            </a:r>
            <a:r>
              <a:rPr lang="en-US" altLang="zh-CN" dirty="0" err="1"/>
              <a:t>RadioDiff</a:t>
            </a:r>
            <a:r>
              <a:rPr lang="en-US" altLang="zh-CN" dirty="0"/>
              <a:t> \cite{wang2024radiodiff}</a:t>
            </a:r>
            <a:r>
              <a:rPr lang="zh-CN" altLang="en-US" dirty="0"/>
              <a:t>方法。</a:t>
            </a:r>
            <a:br>
              <a:rPr lang="en-US" altLang="zh-CN" dirty="0"/>
            </a:br>
            <a:r>
              <a:rPr lang="zh-CN" altLang="en-US" dirty="0"/>
              <a:t>尽管在场景感知</a:t>
            </a:r>
            <a:r>
              <a:rPr lang="en-US" altLang="zh-CN" dirty="0"/>
              <a:t>RM</a:t>
            </a:r>
            <a:r>
              <a:rPr lang="zh-CN" altLang="en-US" dirty="0"/>
              <a:t>构建方面取得了进展，但其实际部署仍然受到高精度环境建模和已知</a:t>
            </a:r>
            <a:r>
              <a:rPr lang="en-US" altLang="zh-CN" dirty="0"/>
              <a:t>BS \cite{zeng2024tutorial}</a:t>
            </a:r>
            <a:r>
              <a:rPr lang="zh-CN" altLang="en-US" dirty="0"/>
              <a:t>位置的严重限制。这些方法假定可以获得环境结构的详细地图，这些地图定义了电磁波的传播特性。然而，在隐私敏感地区、高度动态的城市景观或具有非合作辐射源的敌对环境中，获得这种高精度的环境数据通常是不切实际的、不可行的或受限制的</a:t>
            </a:r>
            <a:r>
              <a:rPr lang="en-US" altLang="zh-CN" dirty="0"/>
              <a:t>\cite{zhang2024radiomap}</a:t>
            </a:r>
            <a:r>
              <a:rPr lang="zh-CN" altLang="en-US" dirty="0"/>
              <a:t>。这一基本限制大大降低了场景感知</a:t>
            </a:r>
            <a:r>
              <a:rPr lang="en-US" altLang="zh-CN" dirty="0"/>
              <a:t>RM</a:t>
            </a:r>
            <a:r>
              <a:rPr lang="zh-CN" altLang="en-US" dirty="0"/>
              <a:t>方法的适用性，特别是在环境条件不断变化的实际部署中。在这种情况下，传统的基于插值的方法，如线性插值和</a:t>
            </a:r>
            <a:r>
              <a:rPr lang="en-US" altLang="zh-CN" dirty="0"/>
              <a:t>Kriging</a:t>
            </a:r>
            <a:r>
              <a:rPr lang="zh-CN" altLang="en-US" dirty="0"/>
              <a:t>，通常用于从稀疏测量中估计缺失的无线信道特性</a:t>
            </a:r>
            <a:r>
              <a:rPr lang="en-US" altLang="zh-CN" dirty="0"/>
              <a:t>\cite{cover1967nearest,breidt2000local}</a:t>
            </a:r>
            <a:r>
              <a:rPr lang="zh-CN" altLang="en-US" dirty="0"/>
              <a:t>。然而，由于障碍物、多径衰落和小尺度空间变化等因素，这些方法在信号传播高度非线性的复杂环境中无法推广。 </a:t>
            </a:r>
            <a:br>
              <a:rPr lang="en-US" altLang="zh-CN" dirty="0"/>
            </a:br>
            <a:r>
              <a:rPr lang="zh-CN" altLang="en-US" dirty="0"/>
              <a:t>此外，先前的工作在很大程度上忽略了稀疏采样数据中噪声对</a:t>
            </a:r>
            <a:r>
              <a:rPr lang="en-US" altLang="zh-CN" dirty="0"/>
              <a:t>RM</a:t>
            </a:r>
            <a:r>
              <a:rPr lang="zh-CN" altLang="en-US" dirty="0"/>
              <a:t>构建的影响，假设稀疏测量保持无噪声</a:t>
            </a:r>
            <a:r>
              <a:rPr lang="en-US" altLang="zh-CN" dirty="0"/>
              <a:t>\cite{cover1967nearest}</a:t>
            </a:r>
            <a:r>
              <a:rPr lang="zh-CN" altLang="en-US" dirty="0"/>
              <a:t>。在现实中，稀疏采样中的噪声显著降低了</a:t>
            </a:r>
            <a:r>
              <a:rPr lang="en-US" altLang="zh-CN" dirty="0"/>
              <a:t>RM</a:t>
            </a:r>
            <a:r>
              <a:rPr lang="zh-CN" altLang="en-US" dirty="0"/>
              <a:t>重建的精度，特别是在多径效应严重、动态干扰和信号传播条件变化的环境中</a:t>
            </a:r>
            <a:r>
              <a:rPr lang="en-US" altLang="zh-CN" dirty="0"/>
              <a:t>\cite{levie2021radiounet}</a:t>
            </a:r>
            <a:r>
              <a:rPr lang="zh-CN" altLang="en-US" dirty="0"/>
              <a:t>。稀疏测量中噪声的存在导致</a:t>
            </a:r>
            <a:r>
              <a:rPr lang="en-US" altLang="zh-CN" dirty="0"/>
              <a:t>RM</a:t>
            </a:r>
            <a:r>
              <a:rPr lang="zh-CN" altLang="en-US" dirty="0"/>
              <a:t>估计高度不稳定，因为传统的插值和基于机器学习的方法往往无法在这种不确定性下恢复结构化信道特征。在新兴的无线应用中，如卫星和空中网络中的</a:t>
            </a:r>
            <a:r>
              <a:rPr lang="en-US" altLang="zh-CN" dirty="0"/>
              <a:t>BS</a:t>
            </a:r>
            <a:r>
              <a:rPr lang="zh-CN" altLang="en-US" dirty="0"/>
              <a:t>部署优化、干扰管理和频谱分配</a:t>
            </a:r>
            <a:r>
              <a:rPr lang="en-US" altLang="zh-CN" dirty="0"/>
              <a:t>\cite{zeng2024tutorial}</a:t>
            </a:r>
            <a:r>
              <a:rPr lang="zh-CN" altLang="en-US" dirty="0"/>
              <a:t>，解决场景不感知的</a:t>
            </a:r>
            <a:r>
              <a:rPr lang="en-US" altLang="zh-CN" dirty="0"/>
              <a:t>RM</a:t>
            </a:r>
            <a:r>
              <a:rPr lang="zh-CN" altLang="en-US" dirty="0"/>
              <a:t>构建尤为关键。在这些情况下，推断非合作发射机的</a:t>
            </a:r>
            <a:r>
              <a:rPr lang="en-US" altLang="zh-CN" dirty="0"/>
              <a:t>RM</a:t>
            </a:r>
            <a:r>
              <a:rPr lang="zh-CN" altLang="en-US" dirty="0"/>
              <a:t>的能力对于避免干扰、共存策略和自适应资源分配</a:t>
            </a:r>
            <a:r>
              <a:rPr lang="en-US" altLang="zh-CN" dirty="0"/>
              <a:t>\cite{rose2002wireless}</a:t>
            </a:r>
            <a:r>
              <a:rPr lang="zh-CN" altLang="en-US" dirty="0"/>
              <a:t>至关重要。然而，缺乏详细的环境模型和精确的</a:t>
            </a:r>
            <a:r>
              <a:rPr lang="en-US" altLang="zh-CN" dirty="0"/>
              <a:t>BS</a:t>
            </a:r>
            <a:r>
              <a:rPr lang="zh-CN" altLang="en-US" dirty="0"/>
              <a:t>定位信息，再加上稀疏测量中的噪声挑战，从根本上限制了传统</a:t>
            </a:r>
            <a:r>
              <a:rPr lang="en-US" altLang="zh-CN" dirty="0"/>
              <a:t>RM</a:t>
            </a:r>
            <a:r>
              <a:rPr lang="zh-CN" altLang="en-US" dirty="0"/>
              <a:t>构建技术的有效性。这一限制强调了迫切需要替代方法，既可以利用稀疏测量，又可以减轻噪声影响，以准确地重建复杂、动态和非结构化设置中的均方根。为了克服这些挑战，场景不感知和场景半感知的</a:t>
            </a:r>
            <a:r>
              <a:rPr lang="en-US" altLang="zh-CN" dirty="0"/>
              <a:t>RM</a:t>
            </a:r>
            <a:r>
              <a:rPr lang="zh-CN" altLang="en-US" dirty="0"/>
              <a:t>构建方法提供了一种潜在的解决方案，绕过了对详细环境地图的需求。相反，这些方法依赖于粗糙的环境知识和稀疏的无线信道测量来近似电磁波的空间分布。与预先计算的场景感知模型不同，这些方法在动态、非结构化和隐私敏感的环境中提供了更大的适应性，在这些环境中，环境特征可能不可用、不可靠或不断发展。然而，在稀疏噪声采样下实现精确的</a:t>
            </a:r>
            <a:r>
              <a:rPr lang="en-US" altLang="zh-CN" dirty="0"/>
              <a:t>RM</a:t>
            </a:r>
            <a:r>
              <a:rPr lang="zh-CN" altLang="en-US" dirty="0"/>
              <a:t>重建仍然是一个根本性的挑战，需要开发新的技术来有效地提取和推断不确定性下的无线电传播特性。</a:t>
            </a:r>
            <a:br>
              <a:rPr lang="en-US" altLang="zh-CN" dirty="0"/>
            </a:br>
            <a:r>
              <a:rPr lang="zh-CN" altLang="en-US" dirty="0"/>
              <a:t>此外，</a:t>
            </a:r>
            <a:r>
              <a:rPr lang="en-US" altLang="zh-CN" dirty="0" err="1"/>
              <a:t>rmms</a:t>
            </a:r>
            <a:r>
              <a:rPr lang="zh-CN" altLang="en-US" dirty="0"/>
              <a:t>的一个经常被忽视的基本特征是它们与周围环境的双向关系。虽然传统上用于表示无线信道特征的空间分布，但</a:t>
            </a:r>
            <a:r>
              <a:rPr lang="en-US" altLang="zh-CN" dirty="0"/>
              <a:t>RMs</a:t>
            </a:r>
            <a:r>
              <a:rPr lang="zh-CN" altLang="en-US" dirty="0"/>
              <a:t>固有地编码有关其环境的结构信息。路径损失、</a:t>
            </a:r>
            <a:r>
              <a:rPr lang="en-US" altLang="zh-CN" dirty="0" err="1"/>
              <a:t>ToA</a:t>
            </a:r>
            <a:r>
              <a:rPr lang="zh-CN" altLang="en-US" dirty="0"/>
              <a:t>和</a:t>
            </a:r>
            <a:r>
              <a:rPr lang="en-US" altLang="zh-CN" dirty="0" err="1"/>
              <a:t>AoA</a:t>
            </a:r>
            <a:r>
              <a:rPr lang="zh-CN" altLang="en-US" dirty="0"/>
              <a:t>在空间上的变化提供了关于周围物体的几何形状、材料属性和布局的隐含线索。这种内在属性扩展了</a:t>
            </a:r>
            <a:r>
              <a:rPr lang="en-US" altLang="zh-CN" dirty="0"/>
              <a:t>RM</a:t>
            </a:r>
            <a:r>
              <a:rPr lang="zh-CN" altLang="en-US" dirty="0"/>
              <a:t>的效用，使其超越了单纯的通信优化，使其成为集成传感和通信（</a:t>
            </a:r>
            <a:r>
              <a:rPr lang="en-US" altLang="zh-CN" dirty="0"/>
              <a:t>ISAC</a:t>
            </a:r>
            <a:r>
              <a:rPr lang="zh-CN" altLang="en-US" dirty="0"/>
              <a:t>）的关键推动者，无线通信和环境感知无缝集成</a:t>
            </a:r>
            <a:r>
              <a:rPr lang="en-US" altLang="zh-CN" dirty="0"/>
              <a:t>\cite{liu2022survey}</a:t>
            </a:r>
            <a:r>
              <a:rPr lang="zh-CN" altLang="en-US" dirty="0"/>
              <a:t>。然而，利用</a:t>
            </a:r>
            <a:r>
              <a:rPr lang="en-US" altLang="zh-CN" dirty="0"/>
              <a:t>RM</a:t>
            </a:r>
            <a:r>
              <a:rPr lang="zh-CN" altLang="en-US" dirty="0"/>
              <a:t>进行环境推理和环境无意识</a:t>
            </a:r>
            <a:r>
              <a:rPr lang="en-US" altLang="zh-CN" dirty="0"/>
              <a:t>RM</a:t>
            </a:r>
            <a:r>
              <a:rPr lang="zh-CN" altLang="en-US" dirty="0"/>
              <a:t>构建提出了重大挑战，因为它需要一个能够从粗糙的环境信息和稀疏、有噪声的无线测量中提取有意义的先验知识的鲁棒框架。为了解决这些挑战，我们将</a:t>
            </a:r>
            <a:r>
              <a:rPr lang="en-US" altLang="zh-CN" dirty="0"/>
              <a:t>RM</a:t>
            </a:r>
            <a:r>
              <a:rPr lang="zh-CN" altLang="en-US" dirty="0"/>
              <a:t>构建表述为贝叶斯逆问题，其目标是从有限的和有噪声的观测中推断潜在的</a:t>
            </a:r>
            <a:r>
              <a:rPr lang="en-US" altLang="zh-CN" dirty="0"/>
              <a:t>RM</a:t>
            </a:r>
            <a:r>
              <a:rPr lang="zh-CN" altLang="en-US" dirty="0"/>
              <a:t>分布。贝叶斯推理为处理不确定性和结合先验知识以提高估计精度提供了一个原则性框架。虽然最大后验（</a:t>
            </a:r>
            <a:r>
              <a:rPr lang="en-US" altLang="zh-CN" dirty="0"/>
              <a:t>MAP</a:t>
            </a:r>
            <a:r>
              <a:rPr lang="zh-CN" altLang="en-US" dirty="0"/>
              <a:t>）滤波为贝叶斯反问题提供了理论上的最优解，但它需要</a:t>
            </a:r>
            <a:r>
              <a:rPr lang="en-US" altLang="zh-CN" dirty="0"/>
              <a:t>RM</a:t>
            </a:r>
            <a:r>
              <a:rPr lang="zh-CN" altLang="en-US" dirty="0"/>
              <a:t>的准确先验分布，这通常是不可用的或难以显式建模</a:t>
            </a:r>
            <a:r>
              <a:rPr lang="en-US" altLang="zh-CN" dirty="0"/>
              <a:t>\cite{box2011bayesian}</a:t>
            </a:r>
            <a:r>
              <a:rPr lang="zh-CN" altLang="en-US" dirty="0"/>
              <a:t>。为了规避这一限制，</a:t>
            </a:r>
            <a:r>
              <a:rPr lang="en-US" altLang="zh-CN" dirty="0" err="1"/>
              <a:t>dms</a:t>
            </a:r>
            <a:r>
              <a:rPr lang="zh-CN" altLang="en-US" dirty="0"/>
              <a:t>（已经证明了显著的生成能力）提供了一个有希望的替代方案，即通过学习</a:t>
            </a:r>
            <a:r>
              <a:rPr lang="en-US" altLang="zh-CN" dirty="0" err="1"/>
              <a:t>rmm</a:t>
            </a:r>
            <a:r>
              <a:rPr lang="zh-CN" altLang="en-US" dirty="0"/>
              <a:t>在不同环境中的先验分布。通过将扩散模型集成到贝叶斯推理框架中，即使缺少精确的</a:t>
            </a:r>
            <a:r>
              <a:rPr lang="en-US" altLang="zh-CN" dirty="0"/>
              <a:t>BS</a:t>
            </a:r>
            <a:r>
              <a:rPr lang="zh-CN" altLang="en-US" dirty="0"/>
              <a:t>位置和详细的环境地图，我们也可以构建均方根，同时减轻稀疏测量中噪声的不利影响。为此，我们提出了</a:t>
            </a:r>
            <a:r>
              <a:rPr lang="en-US" altLang="zh-CN" dirty="0" err="1"/>
              <a:t>RadioDiff</a:t>
            </a:r>
            <a:r>
              <a:rPr lang="en-US" altLang="zh-CN" dirty="0"/>
              <a:t>-Inverse</a:t>
            </a:r>
            <a:r>
              <a:rPr lang="zh-CN" altLang="en-US" dirty="0"/>
              <a:t>，这是一种扩散增强的贝叶斯逆框架，专为粗糙环境知识和稀疏噪声测量下的鲁棒</a:t>
            </a:r>
            <a:r>
              <a:rPr lang="en-US" altLang="zh-CN" dirty="0"/>
              <a:t>RM</a:t>
            </a:r>
            <a:r>
              <a:rPr lang="zh-CN" altLang="en-US" dirty="0"/>
              <a:t>重建而设计。与依赖于确定性插值或预定义环境模型的传统方法不同，</a:t>
            </a:r>
            <a:r>
              <a:rPr lang="en-US" altLang="zh-CN" dirty="0" err="1"/>
              <a:t>RadioDiff</a:t>
            </a:r>
            <a:r>
              <a:rPr lang="en-US" altLang="zh-CN" dirty="0"/>
              <a:t>-Inverse</a:t>
            </a:r>
            <a:r>
              <a:rPr lang="zh-CN" altLang="en-US" dirty="0"/>
              <a:t>利用基于扩散的生成建模来学习</a:t>
            </a:r>
            <a:r>
              <a:rPr lang="en-US" altLang="zh-CN" dirty="0"/>
              <a:t>RM</a:t>
            </a:r>
            <a:r>
              <a:rPr lang="zh-CN" altLang="en-US" dirty="0"/>
              <a:t>的底层统计结构，从而在高度动态和不确定的环境中实现自适应</a:t>
            </a:r>
            <a:r>
              <a:rPr lang="en-US" altLang="zh-CN" dirty="0"/>
              <a:t>RM</a:t>
            </a:r>
            <a:r>
              <a:rPr lang="zh-CN" altLang="en-US" dirty="0"/>
              <a:t>重建。通过将贝叶斯反估计与基于扩散的生成建模相结合，</a:t>
            </a:r>
            <a:r>
              <a:rPr lang="en-US" altLang="zh-CN" dirty="0" err="1"/>
              <a:t>RadioDiff</a:t>
            </a:r>
            <a:r>
              <a:rPr lang="en-US" altLang="zh-CN" dirty="0"/>
              <a:t>-Inverse</a:t>
            </a:r>
            <a:r>
              <a:rPr lang="zh-CN" altLang="en-US" dirty="0"/>
              <a:t>代表了</a:t>
            </a:r>
            <a:r>
              <a:rPr lang="en-US" altLang="zh-CN" dirty="0"/>
              <a:t>RM</a:t>
            </a:r>
            <a:r>
              <a:rPr lang="zh-CN" altLang="en-US" dirty="0"/>
              <a:t>构建的范式转变，超越了静态场景感知方法，转向了数据驱动的不确定性感知框架。由此产生的</a:t>
            </a:r>
            <a:r>
              <a:rPr lang="en-US" altLang="zh-CN" dirty="0"/>
              <a:t>RM</a:t>
            </a:r>
            <a:r>
              <a:rPr lang="zh-CN" altLang="en-US" dirty="0"/>
              <a:t>不仅可以重建无线信道特征的空间分布，还可以通过</a:t>
            </a:r>
            <a:r>
              <a:rPr lang="en-US" altLang="zh-CN" dirty="0"/>
              <a:t>ISAC</a:t>
            </a:r>
            <a:r>
              <a:rPr lang="zh-CN" altLang="en-US" dirty="0"/>
              <a:t>框架实现准确的环境推断，例如检测建筑物和障碍物的轮廓和位置。因此，</a:t>
            </a:r>
            <a:r>
              <a:rPr lang="en-US" altLang="zh-CN" dirty="0" err="1"/>
              <a:t>RadioDiff</a:t>
            </a:r>
            <a:r>
              <a:rPr lang="en-US" altLang="zh-CN" dirty="0"/>
              <a:t>-Inverse</a:t>
            </a:r>
            <a:r>
              <a:rPr lang="zh-CN" altLang="en-US" dirty="0"/>
              <a:t>为下一代无线通信系统提供了一个强大的、可扩展的解决方案，特别是在动态、非结构化和隐私敏感的环境中，传统的</a:t>
            </a:r>
            <a:r>
              <a:rPr lang="en-US" altLang="zh-CN" dirty="0"/>
              <a:t>RM</a:t>
            </a:r>
            <a:r>
              <a:rPr lang="zh-CN" altLang="en-US" dirty="0"/>
              <a:t>构建方法无法实现。本文的主要贡献总结如下：</a:t>
            </a:r>
          </a:p>
        </p:txBody>
      </p:sp>
    </p:spTree>
    <p:extLst>
      <p:ext uri="{BB962C8B-B14F-4D97-AF65-F5344CB8AC3E}">
        <p14:creationId xmlns:p14="http://schemas.microsoft.com/office/powerpoint/2010/main" val="40540574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尽管在场景感知</a:t>
            </a:r>
            <a:r>
              <a:rPr lang="en-US" altLang="zh-CN" dirty="0"/>
              <a:t>RM</a:t>
            </a:r>
            <a:r>
              <a:rPr lang="zh-CN" altLang="en-US" dirty="0"/>
              <a:t>构建方面取得了进展，但其实际部署仍然受到高精度环境建模和已知</a:t>
            </a:r>
            <a:r>
              <a:rPr lang="en-US" altLang="zh-CN" dirty="0"/>
              <a:t>BS \cite{zeng2024tutorial}</a:t>
            </a:r>
            <a:r>
              <a:rPr lang="zh-CN" altLang="en-US" dirty="0"/>
              <a:t>位置的严重限制。这些方法假定可以获得环境结构的详细地图，这些地图定义了电磁波的传播特性。然而，在隐私敏感地区、高度动态的城市景观或具有非合作辐射源的敌对环境中，获得这种高精度的环境数据通常是不切实际的、不可行的或受限制的</a:t>
            </a:r>
            <a:r>
              <a:rPr lang="en-US" altLang="zh-CN" dirty="0"/>
              <a:t>\cite{zhang2024radiomap}</a:t>
            </a:r>
            <a:r>
              <a:rPr lang="zh-CN" altLang="en-US" dirty="0"/>
              <a:t>。这一基本限制大大降低了场景感知</a:t>
            </a:r>
            <a:r>
              <a:rPr lang="en-US" altLang="zh-CN" dirty="0"/>
              <a:t>RM</a:t>
            </a:r>
            <a:r>
              <a:rPr lang="zh-CN" altLang="en-US" dirty="0"/>
              <a:t>方法的适用性，特别是在环境条件不断变化的实际部署中。在这种情况下，传统的基于插值的方法，如线性插值和</a:t>
            </a:r>
            <a:r>
              <a:rPr lang="en-US" altLang="zh-CN" dirty="0"/>
              <a:t>Kriging</a:t>
            </a:r>
            <a:r>
              <a:rPr lang="zh-CN" altLang="en-US" dirty="0"/>
              <a:t>，通常用于从稀疏测量中估计缺失的无线信道特性</a:t>
            </a:r>
            <a:r>
              <a:rPr lang="en-US" altLang="zh-CN" dirty="0"/>
              <a:t>\cite{cover1967nearest,breidt2000local}</a:t>
            </a:r>
            <a:r>
              <a:rPr lang="zh-CN" altLang="en-US" dirty="0"/>
              <a:t>。然而，由于障碍物、多径衰落和小尺度空间变化等因素，这些方法在信号传播高度非线性的复杂环境中无法推广。 </a:t>
            </a:r>
            <a:br>
              <a:rPr lang="en-US" altLang="zh-CN" dirty="0"/>
            </a:br>
            <a:r>
              <a:rPr lang="zh-CN" altLang="en-US" dirty="0"/>
              <a:t>此外，先前的工作在很大程度上忽略了稀疏采样数据中噪声对</a:t>
            </a:r>
            <a:r>
              <a:rPr lang="en-US" altLang="zh-CN" dirty="0"/>
              <a:t>RM</a:t>
            </a:r>
            <a:r>
              <a:rPr lang="zh-CN" altLang="en-US" dirty="0"/>
              <a:t>构建的影响，假设稀疏测量保持无噪声</a:t>
            </a:r>
            <a:r>
              <a:rPr lang="en-US" altLang="zh-CN" dirty="0"/>
              <a:t>\cite{cover1967nearest}</a:t>
            </a:r>
            <a:r>
              <a:rPr lang="zh-CN" altLang="en-US" dirty="0"/>
              <a:t>。在现实中，稀疏采样中的噪声显著降低了</a:t>
            </a:r>
            <a:r>
              <a:rPr lang="en-US" altLang="zh-CN" dirty="0"/>
              <a:t>RM</a:t>
            </a:r>
            <a:r>
              <a:rPr lang="zh-CN" altLang="en-US" dirty="0"/>
              <a:t>重建的精度，特别是在多径效应严重、动态干扰和信号传播条件变化的环境中</a:t>
            </a:r>
            <a:r>
              <a:rPr lang="en-US" altLang="zh-CN" dirty="0"/>
              <a:t>\cite{levie2021radiounet}</a:t>
            </a:r>
            <a:r>
              <a:rPr lang="zh-CN" altLang="en-US" dirty="0"/>
              <a:t>。稀疏测量中噪声的存在导致</a:t>
            </a:r>
            <a:r>
              <a:rPr lang="en-US" altLang="zh-CN" dirty="0"/>
              <a:t>RM</a:t>
            </a:r>
            <a:r>
              <a:rPr lang="zh-CN" altLang="en-US" dirty="0"/>
              <a:t>估计高度不稳定，因为传统的插值和基于机器学习的方法往往无法在这种不确定性下恢复结构化信道特征。在新兴的无线应用中，如卫星和空中网络中的</a:t>
            </a:r>
            <a:r>
              <a:rPr lang="en-US" altLang="zh-CN" dirty="0"/>
              <a:t>BS</a:t>
            </a:r>
            <a:r>
              <a:rPr lang="zh-CN" altLang="en-US" dirty="0"/>
              <a:t>部署优化、干扰管理和频谱分配</a:t>
            </a:r>
            <a:r>
              <a:rPr lang="en-US" altLang="zh-CN" dirty="0"/>
              <a:t>\cite{zeng2024tutorial}</a:t>
            </a:r>
            <a:r>
              <a:rPr lang="zh-CN" altLang="en-US" dirty="0"/>
              <a:t>，解决场景不感知的</a:t>
            </a:r>
            <a:r>
              <a:rPr lang="en-US" altLang="zh-CN" dirty="0"/>
              <a:t>RM</a:t>
            </a:r>
            <a:r>
              <a:rPr lang="zh-CN" altLang="en-US" dirty="0"/>
              <a:t>构建尤为关键。在这些情况下，推断非合作发射机的</a:t>
            </a:r>
            <a:r>
              <a:rPr lang="en-US" altLang="zh-CN" dirty="0"/>
              <a:t>RM</a:t>
            </a:r>
            <a:r>
              <a:rPr lang="zh-CN" altLang="en-US" dirty="0"/>
              <a:t>的能力对于避免干扰、共存策略和自适应资源分配</a:t>
            </a:r>
            <a:r>
              <a:rPr lang="en-US" altLang="zh-CN" dirty="0"/>
              <a:t>\cite{rose2002wireless}</a:t>
            </a:r>
            <a:r>
              <a:rPr lang="zh-CN" altLang="en-US" dirty="0"/>
              <a:t>至关重要。然而，缺乏详细的环境模型和精确的</a:t>
            </a:r>
            <a:r>
              <a:rPr lang="en-US" altLang="zh-CN" dirty="0"/>
              <a:t>BS</a:t>
            </a:r>
            <a:r>
              <a:rPr lang="zh-CN" altLang="en-US" dirty="0"/>
              <a:t>定位信息，再加上稀疏测量中的噪声挑战，从根本上限制了传统</a:t>
            </a:r>
            <a:r>
              <a:rPr lang="en-US" altLang="zh-CN" dirty="0"/>
              <a:t>RM</a:t>
            </a:r>
            <a:r>
              <a:rPr lang="zh-CN" altLang="en-US" dirty="0"/>
              <a:t>构建技术的有效性。这一限制强调了迫切需要替代方法，既可以利用稀疏测量，又可以减轻噪声影响，以准确地重建复杂、动态和非结构化设置中的均方根。为了克服这些挑战，场景不感知和场景半感知的</a:t>
            </a:r>
            <a:r>
              <a:rPr lang="en-US" altLang="zh-CN" dirty="0"/>
              <a:t>RM</a:t>
            </a:r>
            <a:r>
              <a:rPr lang="zh-CN" altLang="en-US" dirty="0"/>
              <a:t>构建方法提供了一种潜在的解决方案，绕过了对详细环境地图的需求。相反，这些方法依赖于粗糙的环境知识和稀疏的无线信道测量来近似电磁波的空间分布。与预先计算的场景感知模型不同，这些方法在动态、非结构化和隐私敏感的环境中提供了更大的适应性，在这些环境中，环境特征可能不可用、不可靠或不断发展。然而，在稀疏噪声采样下实现精确的</a:t>
            </a:r>
            <a:r>
              <a:rPr lang="en-US" altLang="zh-CN" dirty="0"/>
              <a:t>RM</a:t>
            </a:r>
            <a:r>
              <a:rPr lang="zh-CN" altLang="en-US" dirty="0"/>
              <a:t>重建仍然是一个根本性的挑战，需要开发新的技术来有效地提取和推断不确定性下的无线电传播特性。</a:t>
            </a:r>
            <a:br>
              <a:rPr lang="en-US" altLang="zh-CN" dirty="0"/>
            </a:br>
            <a:r>
              <a:rPr lang="zh-CN" altLang="en-US" dirty="0"/>
              <a:t>此外，</a:t>
            </a:r>
            <a:r>
              <a:rPr lang="en-US" altLang="zh-CN" dirty="0" err="1"/>
              <a:t>rmms</a:t>
            </a:r>
            <a:r>
              <a:rPr lang="zh-CN" altLang="en-US" dirty="0"/>
              <a:t>的一个经常被忽视的基本特征是它们与周围环境的双向关系。虽然传统上用于表示无线信道特征的空间分布，但</a:t>
            </a:r>
            <a:r>
              <a:rPr lang="en-US" altLang="zh-CN" dirty="0"/>
              <a:t>RMs</a:t>
            </a:r>
            <a:r>
              <a:rPr lang="zh-CN" altLang="en-US" dirty="0"/>
              <a:t>固有地编码有关其环境的结构信息。路径损失、</a:t>
            </a:r>
            <a:r>
              <a:rPr lang="en-US" altLang="zh-CN" dirty="0" err="1"/>
              <a:t>ToA</a:t>
            </a:r>
            <a:r>
              <a:rPr lang="zh-CN" altLang="en-US" dirty="0"/>
              <a:t>和</a:t>
            </a:r>
            <a:r>
              <a:rPr lang="en-US" altLang="zh-CN" dirty="0" err="1"/>
              <a:t>AoA</a:t>
            </a:r>
            <a:r>
              <a:rPr lang="zh-CN" altLang="en-US" dirty="0"/>
              <a:t>在空间上的变化提供了关于周围物体的几何形状、材料属性和布局的隐含线索。这种内在属性扩展了</a:t>
            </a:r>
            <a:r>
              <a:rPr lang="en-US" altLang="zh-CN" dirty="0"/>
              <a:t>RM</a:t>
            </a:r>
            <a:r>
              <a:rPr lang="zh-CN" altLang="en-US" dirty="0"/>
              <a:t>的效用，使其超越了单纯的通信优化，使其成为集成传感和通信（</a:t>
            </a:r>
            <a:r>
              <a:rPr lang="en-US" altLang="zh-CN" dirty="0"/>
              <a:t>ISAC</a:t>
            </a:r>
            <a:r>
              <a:rPr lang="zh-CN" altLang="en-US" dirty="0"/>
              <a:t>）的关键推动者，无线通信和环境感知无缝集成</a:t>
            </a:r>
            <a:r>
              <a:rPr lang="en-US" altLang="zh-CN" dirty="0"/>
              <a:t>\cite{liu2022survey}</a:t>
            </a:r>
            <a:r>
              <a:rPr lang="zh-CN" altLang="en-US" dirty="0"/>
              <a:t>。然而，利用</a:t>
            </a:r>
            <a:r>
              <a:rPr lang="en-US" altLang="zh-CN" dirty="0"/>
              <a:t>RM</a:t>
            </a:r>
            <a:r>
              <a:rPr lang="zh-CN" altLang="en-US" dirty="0"/>
              <a:t>进行环境推理和环境无意识</a:t>
            </a:r>
            <a:r>
              <a:rPr lang="en-US" altLang="zh-CN" dirty="0"/>
              <a:t>RM</a:t>
            </a:r>
            <a:r>
              <a:rPr lang="zh-CN" altLang="en-US" dirty="0"/>
              <a:t>构建提出了重大挑战，因为它需要一个能够从粗糙的环境信息和稀疏、有噪声的无线测量中提取有意义的先验知识的鲁棒框架。为了解决这些挑战，我们将</a:t>
            </a:r>
            <a:r>
              <a:rPr lang="en-US" altLang="zh-CN" dirty="0"/>
              <a:t>RM</a:t>
            </a:r>
            <a:r>
              <a:rPr lang="zh-CN" altLang="en-US" dirty="0"/>
              <a:t>构建表述为贝叶斯逆问题，其目标是从有限的和有噪声的观测中推断潜在的</a:t>
            </a:r>
            <a:r>
              <a:rPr lang="en-US" altLang="zh-CN" dirty="0"/>
              <a:t>RM</a:t>
            </a:r>
            <a:r>
              <a:rPr lang="zh-CN" altLang="en-US" dirty="0"/>
              <a:t>分布。贝叶斯推理为处理不确定性和结合先验知识以提高估计精度提供了一个原则性框架。虽然最大后验（</a:t>
            </a:r>
            <a:r>
              <a:rPr lang="en-US" altLang="zh-CN" dirty="0"/>
              <a:t>MAP</a:t>
            </a:r>
            <a:r>
              <a:rPr lang="zh-CN" altLang="en-US" dirty="0"/>
              <a:t>）滤波为贝叶斯反问题提供了理论上的最优解，但它需要</a:t>
            </a:r>
            <a:r>
              <a:rPr lang="en-US" altLang="zh-CN" dirty="0"/>
              <a:t>RM</a:t>
            </a:r>
            <a:r>
              <a:rPr lang="zh-CN" altLang="en-US" dirty="0"/>
              <a:t>的准确先验分布，这通常是不可用的或难以显式建模</a:t>
            </a:r>
            <a:r>
              <a:rPr lang="en-US" altLang="zh-CN" dirty="0"/>
              <a:t>\cite{box2011bayesian}</a:t>
            </a:r>
            <a:r>
              <a:rPr lang="zh-CN" altLang="en-US" dirty="0"/>
              <a:t>。为了规避这一限制，</a:t>
            </a:r>
            <a:r>
              <a:rPr lang="en-US" altLang="zh-CN" dirty="0" err="1"/>
              <a:t>dms</a:t>
            </a:r>
            <a:r>
              <a:rPr lang="zh-CN" altLang="en-US" dirty="0"/>
              <a:t>（已经证明了显著的生成能力）提供了一个有希望的替代方案，即通过学习</a:t>
            </a:r>
            <a:r>
              <a:rPr lang="en-US" altLang="zh-CN" dirty="0" err="1"/>
              <a:t>rmm</a:t>
            </a:r>
            <a:r>
              <a:rPr lang="zh-CN" altLang="en-US" dirty="0"/>
              <a:t>在不同环境中的先验分布。通过将扩散模型集成到贝叶斯推理框架中，即使缺少精确的</a:t>
            </a:r>
            <a:r>
              <a:rPr lang="en-US" altLang="zh-CN" dirty="0"/>
              <a:t>BS</a:t>
            </a:r>
            <a:r>
              <a:rPr lang="zh-CN" altLang="en-US" dirty="0"/>
              <a:t>位置和详细的环境地图，我们也可以构建均方根，同时减轻稀疏测量中噪声的不利影响。为此，我们提出了</a:t>
            </a:r>
            <a:r>
              <a:rPr lang="en-US" altLang="zh-CN" dirty="0" err="1"/>
              <a:t>RadioDiff</a:t>
            </a:r>
            <a:r>
              <a:rPr lang="en-US" altLang="zh-CN" dirty="0"/>
              <a:t>-Inverse</a:t>
            </a:r>
            <a:r>
              <a:rPr lang="zh-CN" altLang="en-US" dirty="0"/>
              <a:t>，这是一种扩散增强的贝叶斯逆框架，专为粗糙环境知识和稀疏噪声测量下的鲁棒</a:t>
            </a:r>
            <a:r>
              <a:rPr lang="en-US" altLang="zh-CN" dirty="0"/>
              <a:t>RM</a:t>
            </a:r>
            <a:r>
              <a:rPr lang="zh-CN" altLang="en-US" dirty="0"/>
              <a:t>重建而设计。与依赖于确定性插值或预定义环境模型的传统方法不同，</a:t>
            </a:r>
            <a:r>
              <a:rPr lang="en-US" altLang="zh-CN" dirty="0" err="1"/>
              <a:t>RadioDiff</a:t>
            </a:r>
            <a:r>
              <a:rPr lang="en-US" altLang="zh-CN" dirty="0"/>
              <a:t>-Inverse</a:t>
            </a:r>
            <a:r>
              <a:rPr lang="zh-CN" altLang="en-US" dirty="0"/>
              <a:t>利用基于扩散的生成建模来学习</a:t>
            </a:r>
            <a:r>
              <a:rPr lang="en-US" altLang="zh-CN" dirty="0"/>
              <a:t>RM</a:t>
            </a:r>
            <a:r>
              <a:rPr lang="zh-CN" altLang="en-US" dirty="0"/>
              <a:t>的底层统计结构，从而在高度动态和不确定的环境中实现自适应</a:t>
            </a:r>
            <a:r>
              <a:rPr lang="en-US" altLang="zh-CN" dirty="0"/>
              <a:t>RM</a:t>
            </a:r>
            <a:r>
              <a:rPr lang="zh-CN" altLang="en-US" dirty="0"/>
              <a:t>重建。通过将贝叶斯反估计与基于扩散的生成建模相结合，</a:t>
            </a:r>
            <a:r>
              <a:rPr lang="en-US" altLang="zh-CN" dirty="0" err="1"/>
              <a:t>RadioDiff</a:t>
            </a:r>
            <a:r>
              <a:rPr lang="en-US" altLang="zh-CN" dirty="0"/>
              <a:t>-Inverse</a:t>
            </a:r>
            <a:r>
              <a:rPr lang="zh-CN" altLang="en-US" dirty="0"/>
              <a:t>代表了</a:t>
            </a:r>
            <a:r>
              <a:rPr lang="en-US" altLang="zh-CN" dirty="0"/>
              <a:t>RM</a:t>
            </a:r>
            <a:r>
              <a:rPr lang="zh-CN" altLang="en-US" dirty="0"/>
              <a:t>构建的范式转变，超越了静态场景感知方法，转向了数据驱动的不确定性感知框架。由此产生的</a:t>
            </a:r>
            <a:r>
              <a:rPr lang="en-US" altLang="zh-CN" dirty="0"/>
              <a:t>RM</a:t>
            </a:r>
            <a:r>
              <a:rPr lang="zh-CN" altLang="en-US" dirty="0"/>
              <a:t>不仅可以重建无线信道特征的空间分布，还可以通过</a:t>
            </a:r>
            <a:r>
              <a:rPr lang="en-US" altLang="zh-CN" dirty="0"/>
              <a:t>ISAC</a:t>
            </a:r>
            <a:r>
              <a:rPr lang="zh-CN" altLang="en-US" dirty="0"/>
              <a:t>框架实现准确的环境推断，例如检测建筑物和障碍物的轮廓和位置。因此，</a:t>
            </a:r>
            <a:r>
              <a:rPr lang="en-US" altLang="zh-CN" dirty="0" err="1"/>
              <a:t>RadioDiff</a:t>
            </a:r>
            <a:r>
              <a:rPr lang="en-US" altLang="zh-CN" dirty="0"/>
              <a:t>-Inverse</a:t>
            </a:r>
            <a:r>
              <a:rPr lang="zh-CN" altLang="en-US" dirty="0"/>
              <a:t>为下一代无线通信系统提供了一个强大的、可扩展的解决方案，特别是在动态、非结构化和隐私敏感的环境中，传统的</a:t>
            </a:r>
            <a:r>
              <a:rPr lang="en-US" altLang="zh-CN" dirty="0"/>
              <a:t>RM</a:t>
            </a:r>
            <a:r>
              <a:rPr lang="zh-CN" altLang="en-US" dirty="0"/>
              <a:t>构建方法无法实现。本文的主要贡献总结如下：</a:t>
            </a:r>
          </a:p>
        </p:txBody>
      </p:sp>
    </p:spTree>
    <p:extLst>
      <p:ext uri="{BB962C8B-B14F-4D97-AF65-F5344CB8AC3E}">
        <p14:creationId xmlns:p14="http://schemas.microsoft.com/office/powerpoint/2010/main" val="8327834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AB7616-7017-6B70-11BA-D842F016CE1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2BF3B648-42F6-E9BA-092A-026C6DF720A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6BC27B0-1ABE-293A-56E2-1A5EED99E35F}"/>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latin typeface="Times New Roman" panose="02020603050405020304" pitchFamily="18" charset="0"/>
                <a:ea typeface="宋体" panose="02010600030101010101" pitchFamily="2" charset="-122"/>
                <a:cs typeface="Times New Roman" panose="02020603050405020304" pitchFamily="18" charset="0"/>
              </a:rPr>
              <a:t>在这项工作中，我们考虑的任务是</a:t>
            </a:r>
            <a:r>
              <a:rPr lang="en-US" altLang="zh-CN" dirty="0">
                <a:latin typeface="Times New Roman" panose="02020603050405020304" pitchFamily="18" charset="0"/>
                <a:ea typeface="宋体" panose="02010600030101010101" pitchFamily="2" charset="-122"/>
                <a:cs typeface="Times New Roman" panose="02020603050405020304" pitchFamily="18" charset="0"/>
              </a:rPr>
              <a:t>RM</a:t>
            </a:r>
            <a:r>
              <a:rPr lang="zh-CN" altLang="en-US" dirty="0">
                <a:latin typeface="Times New Roman" panose="02020603050405020304" pitchFamily="18" charset="0"/>
                <a:ea typeface="宋体" panose="02010600030101010101" pitchFamily="2" charset="-122"/>
                <a:cs typeface="Times New Roman" panose="02020603050405020304" pitchFamily="18" charset="0"/>
              </a:rPr>
              <a:t>需要在给定区域中构建，表示为大小为</a:t>
            </a:r>
            <a:r>
              <a:rPr lang="en-US" altLang="zh-CN" dirty="0">
                <a:latin typeface="Times New Roman" panose="02020603050405020304" pitchFamily="18" charset="0"/>
                <a:ea typeface="宋体" panose="02010600030101010101" pitchFamily="2" charset="-122"/>
                <a:cs typeface="Times New Roman" panose="02020603050405020304" pitchFamily="18" charset="0"/>
              </a:rPr>
              <a:t>\(N \times N\)</a:t>
            </a:r>
            <a:r>
              <a:rPr lang="zh-CN" altLang="en-US" dirty="0">
                <a:latin typeface="Times New Roman" panose="02020603050405020304" pitchFamily="18" charset="0"/>
                <a:ea typeface="宋体" panose="02010600030101010101" pitchFamily="2" charset="-122"/>
                <a:cs typeface="Times New Roman" panose="02020603050405020304" pitchFamily="18" charset="0"/>
              </a:rPr>
              <a:t>的网格。假设每个网格单元具有恒定的路径损失值，允许</a:t>
            </a:r>
            <a:r>
              <a:rPr lang="en-US" altLang="zh-CN" dirty="0">
                <a:latin typeface="Times New Roman" panose="02020603050405020304" pitchFamily="18" charset="0"/>
                <a:ea typeface="宋体" panose="02010600030101010101" pitchFamily="2" charset="-122"/>
                <a:cs typeface="Times New Roman" panose="02020603050405020304" pitchFamily="18" charset="0"/>
              </a:rPr>
              <a:t>RM</a:t>
            </a:r>
            <a:r>
              <a:rPr lang="zh-CN" altLang="en-US" dirty="0">
                <a:latin typeface="Times New Roman" panose="02020603050405020304" pitchFamily="18" charset="0"/>
                <a:ea typeface="宋体" panose="02010600030101010101" pitchFamily="2" charset="-122"/>
                <a:cs typeface="Times New Roman" panose="02020603050405020304" pitchFamily="18" charset="0"/>
              </a:rPr>
              <a:t>表示为路径损失矩阵</a:t>
            </a:r>
            <a:r>
              <a:rPr lang="en-US" altLang="zh-CN" dirty="0">
                <a:latin typeface="Times New Roman" panose="02020603050405020304" pitchFamily="18" charset="0"/>
                <a:ea typeface="宋体" panose="02010600030101010101" pitchFamily="2" charset="-122"/>
                <a:cs typeface="Times New Roman" panose="02020603050405020304" pitchFamily="18" charset="0"/>
              </a:rPr>
              <a:t>$\bm{P} \in \</a:t>
            </a:r>
            <a:r>
              <a:rPr lang="en-US" altLang="zh-CN" dirty="0" err="1">
                <a:latin typeface="Times New Roman" panose="02020603050405020304" pitchFamily="18" charset="0"/>
                <a:ea typeface="宋体" panose="02010600030101010101" pitchFamily="2" charset="-122"/>
                <a:cs typeface="Times New Roman" panose="02020603050405020304" pitchFamily="18" charset="0"/>
              </a:rPr>
              <a:t>mathbb</a:t>
            </a:r>
            <a:r>
              <a:rPr lang="en-US" altLang="zh-CN" dirty="0">
                <a:latin typeface="Times New Roman" panose="02020603050405020304" pitchFamily="18" charset="0"/>
                <a:ea typeface="宋体" panose="02010600030101010101" pitchFamily="2" charset="-122"/>
                <a:cs typeface="Times New Roman" panose="02020603050405020304" pitchFamily="18" charset="0"/>
              </a:rPr>
              <a:t>{R}^{N \times N}$</a:t>
            </a:r>
            <a:r>
              <a:rPr lang="zh-CN" altLang="en-US" dirty="0">
                <a:latin typeface="Times New Roman" panose="02020603050405020304" pitchFamily="18" charset="0"/>
                <a:ea typeface="宋体" panose="02010600030101010101" pitchFamily="2" charset="-122"/>
                <a:cs typeface="Times New Roman" panose="02020603050405020304" pitchFamily="18" charset="0"/>
              </a:rPr>
              <a:t>。与传统的场景感知</a:t>
            </a:r>
            <a:r>
              <a:rPr lang="en-US" altLang="zh-CN" dirty="0">
                <a:latin typeface="Times New Roman" panose="02020603050405020304" pitchFamily="18" charset="0"/>
                <a:ea typeface="宋体" panose="02010600030101010101" pitchFamily="2" charset="-122"/>
                <a:cs typeface="Times New Roman" panose="02020603050405020304" pitchFamily="18" charset="0"/>
              </a:rPr>
              <a:t>RM</a:t>
            </a:r>
            <a:r>
              <a:rPr lang="zh-CN" altLang="en-US" dirty="0">
                <a:latin typeface="Times New Roman" panose="02020603050405020304" pitchFamily="18" charset="0"/>
                <a:ea typeface="宋体" panose="02010600030101010101" pitchFamily="2" charset="-122"/>
                <a:cs typeface="Times New Roman" panose="02020603050405020304" pitchFamily="18" charset="0"/>
              </a:rPr>
              <a:t>构建不同，我们在场景半感知条件下运行，这意味着无法获得精确的</a:t>
            </a:r>
            <a:r>
              <a:rPr lang="en-US" altLang="zh-CN" dirty="0">
                <a:latin typeface="Times New Roman" panose="02020603050405020304" pitchFamily="18" charset="0"/>
                <a:ea typeface="宋体" panose="02010600030101010101" pitchFamily="2" charset="-122"/>
                <a:cs typeface="Times New Roman" panose="02020603050405020304" pitchFamily="18" charset="0"/>
              </a:rPr>
              <a:t>BS</a:t>
            </a:r>
            <a:r>
              <a:rPr lang="zh-CN" altLang="en-US" dirty="0">
                <a:latin typeface="Times New Roman" panose="02020603050405020304" pitchFamily="18" charset="0"/>
                <a:ea typeface="宋体" panose="02010600030101010101" pitchFamily="2" charset="-122"/>
                <a:cs typeface="Times New Roman" panose="02020603050405020304" pitchFamily="18" charset="0"/>
              </a:rPr>
              <a:t>位置信息，而只能提供粗糙的环境知识和稀疏的噪声测量。在这个区域内，存在一个未知的</a:t>
            </a:r>
            <a:r>
              <a:rPr lang="en-US" altLang="zh-CN" dirty="0">
                <a:latin typeface="Times New Roman" panose="02020603050405020304" pitchFamily="18" charset="0"/>
                <a:ea typeface="宋体" panose="02010600030101010101" pitchFamily="2" charset="-122"/>
                <a:cs typeface="Times New Roman" panose="02020603050405020304" pitchFamily="18" charset="0"/>
              </a:rPr>
              <a:t>BS</a:t>
            </a:r>
            <a:r>
              <a:rPr lang="zh-CN" altLang="en-US" dirty="0">
                <a:latin typeface="Times New Roman" panose="02020603050405020304" pitchFamily="18" charset="0"/>
                <a:ea typeface="宋体" panose="02010600030101010101" pitchFamily="2" charset="-122"/>
                <a:cs typeface="Times New Roman" panose="02020603050405020304" pitchFamily="18" charset="0"/>
              </a:rPr>
              <a:t>，其位置，记为</a:t>
            </a:r>
            <a:r>
              <a:rPr lang="en-US" altLang="zh-CN" dirty="0">
                <a:latin typeface="Times New Roman" panose="02020603050405020304" pitchFamily="18" charset="0"/>
                <a:ea typeface="宋体" panose="02010600030101010101" pitchFamily="2" charset="-122"/>
                <a:cs typeface="Times New Roman" panose="02020603050405020304" pitchFamily="18" charset="0"/>
              </a:rPr>
              <a:t>$\bm{R}$</a:t>
            </a:r>
            <a:r>
              <a:rPr lang="zh-CN" altLang="en-US" dirty="0">
                <a:latin typeface="Times New Roman" panose="02020603050405020304" pitchFamily="18" charset="0"/>
                <a:ea typeface="宋体" panose="02010600030101010101" pitchFamily="2" charset="-122"/>
                <a:cs typeface="Times New Roman" panose="02020603050405020304" pitchFamily="18" charset="0"/>
              </a:rPr>
              <a:t>，没有明确给出。然而，环境中存在一些障碍物，会影响电磁波的传播。环境障碍物，如建筑物和墙壁，具有固定的位置、不同的大小和形状，并且由反射、吸收和衍射电磁波的材料组成。与之前的作品</a:t>
            </a:r>
            <a:r>
              <a:rPr lang="en-US" altLang="zh-CN" dirty="0">
                <a:latin typeface="Times New Roman" panose="02020603050405020304" pitchFamily="18" charset="0"/>
                <a:ea typeface="宋体" panose="02010600030101010101" pitchFamily="2" charset="-122"/>
                <a:cs typeface="Times New Roman" panose="02020603050405020304" pitchFamily="18" charset="0"/>
              </a:rPr>
              <a:t>\cite{zhang2023rme, levie2021radiounet, li2022radionet}</a:t>
            </a:r>
            <a:r>
              <a:rPr lang="zh-CN" altLang="en-US" dirty="0">
                <a:latin typeface="Times New Roman" panose="02020603050405020304" pitchFamily="18" charset="0"/>
                <a:ea typeface="宋体" panose="02010600030101010101" pitchFamily="2" charset="-122"/>
                <a:cs typeface="Times New Roman" panose="02020603050405020304" pitchFamily="18" charset="0"/>
              </a:rPr>
              <a:t>类似，假设它们内部的路径损失为零。静态障碍物的存在由矩阵</a:t>
            </a:r>
            <a:r>
              <a:rPr lang="en-US" altLang="zh-CN" dirty="0">
                <a:latin typeface="Times New Roman" panose="02020603050405020304" pitchFamily="18" charset="0"/>
                <a:ea typeface="宋体" panose="02010600030101010101" pitchFamily="2" charset="-122"/>
                <a:cs typeface="Times New Roman" panose="02020603050405020304" pitchFamily="18" charset="0"/>
              </a:rPr>
              <a:t>$\bm{h}_s \in \</a:t>
            </a:r>
            <a:r>
              <a:rPr lang="en-US" altLang="zh-CN" dirty="0" err="1">
                <a:latin typeface="Times New Roman" panose="02020603050405020304" pitchFamily="18" charset="0"/>
                <a:ea typeface="宋体" panose="02010600030101010101" pitchFamily="2" charset="-122"/>
                <a:cs typeface="Times New Roman" panose="02020603050405020304" pitchFamily="18" charset="0"/>
              </a:rPr>
              <a:t>mathbb</a:t>
            </a:r>
            <a:r>
              <a:rPr lang="en-US" altLang="zh-CN" dirty="0">
                <a:latin typeface="Times New Roman" panose="02020603050405020304" pitchFamily="18" charset="0"/>
                <a:ea typeface="宋体" panose="02010600030101010101" pitchFamily="2" charset="-122"/>
                <a:cs typeface="Times New Roman" panose="02020603050405020304" pitchFamily="18" charset="0"/>
              </a:rPr>
              <a:t>{R}^{N \times N}$</a:t>
            </a:r>
            <a:r>
              <a:rPr lang="zh-CN" altLang="en-US" dirty="0">
                <a:latin typeface="Times New Roman" panose="02020603050405020304" pitchFamily="18" charset="0"/>
                <a:ea typeface="宋体" panose="02010600030101010101" pitchFamily="2" charset="-122"/>
                <a:cs typeface="Times New Roman" panose="02020603050405020304" pitchFamily="18" charset="0"/>
              </a:rPr>
              <a:t>表示，其中</a:t>
            </a:r>
            <a:r>
              <a:rPr lang="en-US" altLang="zh-CN" dirty="0">
                <a:latin typeface="Times New Roman" panose="02020603050405020304" pitchFamily="18" charset="0"/>
                <a:ea typeface="宋体" panose="02010600030101010101" pitchFamily="2" charset="-122"/>
                <a:cs typeface="Times New Roman" panose="02020603050405020304" pitchFamily="18" charset="0"/>
              </a:rPr>
              <a:t>$h_{</a:t>
            </a:r>
            <a:r>
              <a:rPr lang="en-US" altLang="zh-CN" dirty="0" err="1">
                <a:latin typeface="Times New Roman" panose="02020603050405020304" pitchFamily="18" charset="0"/>
                <a:ea typeface="宋体" panose="02010600030101010101" pitchFamily="2" charset="-122"/>
                <a:cs typeface="Times New Roman" panose="02020603050405020304" pitchFamily="18" charset="0"/>
              </a:rPr>
              <a:t>i,j</a:t>
            </a:r>
            <a:r>
              <a:rPr lang="en-US" altLang="zh-CN" dirty="0">
                <a:latin typeface="Times New Roman" panose="02020603050405020304" pitchFamily="18" charset="0"/>
                <a:ea typeface="宋体" panose="02010600030101010101" pitchFamily="2" charset="-122"/>
                <a:cs typeface="Times New Roman" panose="02020603050405020304" pitchFamily="18" charset="0"/>
              </a:rPr>
              <a:t>}^{s} = 0, \</a:t>
            </a:r>
            <a:r>
              <a:rPr lang="en-US" altLang="zh-CN" dirty="0" err="1">
                <a:latin typeface="Times New Roman" panose="02020603050405020304" pitchFamily="18" charset="0"/>
                <a:ea typeface="宋体" panose="02010600030101010101" pitchFamily="2" charset="-122"/>
                <a:cs typeface="Times New Roman" panose="02020603050405020304" pitchFamily="18" charset="0"/>
              </a:rPr>
              <a:t>forall</a:t>
            </a:r>
            <a:r>
              <a:rPr lang="en-US" altLang="zh-CN" dirty="0">
                <a:latin typeface="Times New Roman" panose="02020603050405020304" pitchFamily="18" charset="0"/>
                <a:ea typeface="宋体" panose="02010600030101010101" pitchFamily="2" charset="-122"/>
                <a:cs typeface="Times New Roman" panose="02020603050405020304" pitchFamily="18" charset="0"/>
              </a:rPr>
              <a:t> h_{</a:t>
            </a:r>
            <a:r>
              <a:rPr lang="en-US" altLang="zh-CN" dirty="0" err="1">
                <a:latin typeface="Times New Roman" panose="02020603050405020304" pitchFamily="18" charset="0"/>
                <a:ea typeface="宋体" panose="02010600030101010101" pitchFamily="2" charset="-122"/>
                <a:cs typeface="Times New Roman" panose="02020603050405020304" pitchFamily="18" charset="0"/>
              </a:rPr>
              <a:t>i,j</a:t>
            </a:r>
            <a:r>
              <a:rPr lang="en-US" altLang="zh-CN" dirty="0">
                <a:latin typeface="Times New Roman" panose="02020603050405020304" pitchFamily="18" charset="0"/>
                <a:ea typeface="宋体" panose="02010600030101010101" pitchFamily="2" charset="-122"/>
                <a:cs typeface="Times New Roman" panose="02020603050405020304" pitchFamily="18" charset="0"/>
              </a:rPr>
              <a:t>}^{s} \in \bm{h}_s$</a:t>
            </a:r>
            <a:r>
              <a:rPr lang="zh-CN" altLang="en-US" dirty="0">
                <a:latin typeface="Times New Roman" panose="02020603050405020304" pitchFamily="18" charset="0"/>
                <a:ea typeface="宋体" panose="02010600030101010101" pitchFamily="2" charset="-122"/>
                <a:cs typeface="Times New Roman" panose="02020603050405020304" pitchFamily="18" charset="0"/>
              </a:rPr>
              <a:t>表示网格单元</a:t>
            </a:r>
            <a:r>
              <a:rPr lang="en-US" altLang="zh-CN" dirty="0">
                <a:latin typeface="Times New Roman" panose="02020603050405020304" pitchFamily="18" charset="0"/>
                <a:ea typeface="宋体" panose="02010600030101010101" pitchFamily="2" charset="-122"/>
                <a:cs typeface="Times New Roman" panose="02020603050405020304" pitchFamily="18" charset="0"/>
              </a:rPr>
              <a:t>$(</a:t>
            </a:r>
            <a:r>
              <a:rPr lang="en-US" altLang="zh-CN" dirty="0" err="1">
                <a:latin typeface="Times New Roman" panose="02020603050405020304" pitchFamily="18" charset="0"/>
                <a:ea typeface="宋体" panose="02010600030101010101" pitchFamily="2" charset="-122"/>
                <a:cs typeface="Times New Roman" panose="02020603050405020304" pitchFamily="18" charset="0"/>
              </a:rPr>
              <a:t>i,j</a:t>
            </a:r>
            <a:r>
              <a:rPr lang="en-US" altLang="zh-CN" dirty="0">
                <a:latin typeface="Times New Roman" panose="02020603050405020304" pitchFamily="18" charset="0"/>
                <a:ea typeface="宋体" panose="02010600030101010101" pitchFamily="2" charset="-122"/>
                <a:cs typeface="Times New Roman" panose="02020603050405020304" pitchFamily="18" charset="0"/>
              </a:rPr>
              <a:t>)$</a:t>
            </a:r>
            <a:r>
              <a:rPr lang="zh-CN" altLang="en-US" dirty="0">
                <a:latin typeface="Times New Roman" panose="02020603050405020304" pitchFamily="18" charset="0"/>
                <a:ea typeface="宋体" panose="02010600030101010101" pitchFamily="2" charset="-122"/>
                <a:cs typeface="Times New Roman" panose="02020603050405020304" pitchFamily="18" charset="0"/>
              </a:rPr>
              <a:t>处不存在静态障碍物。与完全场景感知的</a:t>
            </a:r>
            <a:r>
              <a:rPr lang="en-US" altLang="zh-CN" dirty="0">
                <a:latin typeface="Times New Roman" panose="02020603050405020304" pitchFamily="18" charset="0"/>
                <a:ea typeface="宋体" panose="02010600030101010101" pitchFamily="2" charset="-122"/>
                <a:cs typeface="Times New Roman" panose="02020603050405020304" pitchFamily="18" charset="0"/>
              </a:rPr>
              <a:t>RM</a:t>
            </a:r>
            <a:r>
              <a:rPr lang="zh-CN" altLang="en-US" dirty="0">
                <a:latin typeface="Times New Roman" panose="02020603050405020304" pitchFamily="18" charset="0"/>
                <a:ea typeface="宋体" panose="02010600030101010101" pitchFamily="2" charset="-122"/>
                <a:cs typeface="Times New Roman" panose="02020603050405020304" pitchFamily="18" charset="0"/>
              </a:rPr>
              <a:t>构建不同，我们假设只能获得稀疏和有噪声的路径损失测量。设</a:t>
            </a:r>
            <a:r>
              <a:rPr lang="en-US" altLang="zh-CN" dirty="0">
                <a:latin typeface="Times New Roman" panose="02020603050405020304" pitchFamily="18" charset="0"/>
                <a:ea typeface="宋体" panose="02010600030101010101" pitchFamily="2" charset="-122"/>
                <a:cs typeface="Times New Roman" panose="02020603050405020304" pitchFamily="18" charset="0"/>
              </a:rPr>
              <a:t>$\bm{y}$</a:t>
            </a:r>
            <a:r>
              <a:rPr lang="zh-CN" altLang="en-US" dirty="0">
                <a:latin typeface="Times New Roman" panose="02020603050405020304" pitchFamily="18" charset="0"/>
                <a:ea typeface="宋体" panose="02010600030101010101" pitchFamily="2" charset="-122"/>
                <a:cs typeface="Times New Roman" panose="02020603050405020304" pitchFamily="18" charset="0"/>
              </a:rPr>
              <a:t>表示真路径损失矩阵</a:t>
            </a:r>
            <a:r>
              <a:rPr lang="en-US" altLang="zh-CN" dirty="0">
                <a:latin typeface="Times New Roman" panose="02020603050405020304" pitchFamily="18" charset="0"/>
                <a:ea typeface="宋体" panose="02010600030101010101" pitchFamily="2" charset="-122"/>
                <a:cs typeface="Times New Roman" panose="02020603050405020304" pitchFamily="18" charset="0"/>
              </a:rPr>
              <a:t>$\bm{p}$</a:t>
            </a:r>
            <a:r>
              <a:rPr lang="zh-CN" altLang="en-US" dirty="0">
                <a:latin typeface="Times New Roman" panose="02020603050405020304" pitchFamily="18" charset="0"/>
                <a:ea typeface="宋体" panose="02010600030101010101" pitchFamily="2" charset="-122"/>
                <a:cs typeface="Times New Roman" panose="02020603050405020304" pitchFamily="18" charset="0"/>
              </a:rPr>
              <a:t>的稀疏采样测量值，将噪声</a:t>
            </a:r>
            <a:r>
              <a:rPr lang="en-US" altLang="zh-CN" dirty="0">
                <a:latin typeface="Times New Roman" panose="02020603050405020304" pitchFamily="18" charset="0"/>
                <a:ea typeface="宋体" panose="02010600030101010101" pitchFamily="2" charset="-122"/>
                <a:cs typeface="Times New Roman" panose="02020603050405020304" pitchFamily="18" charset="0"/>
              </a:rPr>
              <a:t>$\bm{n}$</a:t>
            </a:r>
            <a:r>
              <a:rPr lang="zh-CN" altLang="en-US" dirty="0">
                <a:latin typeface="Times New Roman" panose="02020603050405020304" pitchFamily="18" charset="0"/>
                <a:ea typeface="宋体" panose="02010600030101010101" pitchFamily="2" charset="-122"/>
                <a:cs typeface="Times New Roman" panose="02020603050405020304" pitchFamily="18" charset="0"/>
              </a:rPr>
              <a:t>建模为如下所示的加性项。</a:t>
            </a:r>
            <a:r>
              <a:rPr lang="en-US" altLang="zh-CN" dirty="0">
                <a:latin typeface="Times New Roman" panose="02020603050405020304" pitchFamily="18" charset="0"/>
                <a:ea typeface="宋体" panose="02010600030101010101" pitchFamily="2" charset="-122"/>
                <a:cs typeface="Times New Roman" panose="02020603050405020304" pitchFamily="18" charset="0"/>
              </a:rPr>
              <a:t>——y=S(p)+n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Tree>
    <p:extLst>
      <p:ext uri="{BB962C8B-B14F-4D97-AF65-F5344CB8AC3E}">
        <p14:creationId xmlns:p14="http://schemas.microsoft.com/office/powerpoint/2010/main" val="35997891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AB7616-7017-6B70-11BA-D842F016CE1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2BF3B648-42F6-E9BA-092A-026C6DF720A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6BC27B0-1ABE-293A-56E2-1A5EED99E35F}"/>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latin typeface="Times New Roman" panose="02020603050405020304" pitchFamily="18" charset="0"/>
                <a:ea typeface="宋体" panose="02010600030101010101" pitchFamily="2" charset="-122"/>
                <a:cs typeface="Times New Roman" panose="02020603050405020304" pitchFamily="18" charset="0"/>
              </a:rPr>
              <a:t>在这项工作中，我们考虑的任务是</a:t>
            </a:r>
            <a:r>
              <a:rPr lang="en-US" altLang="zh-CN" dirty="0">
                <a:latin typeface="Times New Roman" panose="02020603050405020304" pitchFamily="18" charset="0"/>
                <a:ea typeface="宋体" panose="02010600030101010101" pitchFamily="2" charset="-122"/>
                <a:cs typeface="Times New Roman" panose="02020603050405020304" pitchFamily="18" charset="0"/>
              </a:rPr>
              <a:t>RM</a:t>
            </a:r>
            <a:r>
              <a:rPr lang="zh-CN" altLang="en-US" dirty="0">
                <a:latin typeface="Times New Roman" panose="02020603050405020304" pitchFamily="18" charset="0"/>
                <a:ea typeface="宋体" panose="02010600030101010101" pitchFamily="2" charset="-122"/>
                <a:cs typeface="Times New Roman" panose="02020603050405020304" pitchFamily="18" charset="0"/>
              </a:rPr>
              <a:t>需要在给定区域中构建，表示为大小为</a:t>
            </a:r>
            <a:r>
              <a:rPr lang="en-US" altLang="zh-CN" dirty="0">
                <a:latin typeface="Times New Roman" panose="02020603050405020304" pitchFamily="18" charset="0"/>
                <a:ea typeface="宋体" panose="02010600030101010101" pitchFamily="2" charset="-122"/>
                <a:cs typeface="Times New Roman" panose="02020603050405020304" pitchFamily="18" charset="0"/>
              </a:rPr>
              <a:t>\(N \times N\)</a:t>
            </a:r>
            <a:r>
              <a:rPr lang="zh-CN" altLang="en-US" dirty="0">
                <a:latin typeface="Times New Roman" panose="02020603050405020304" pitchFamily="18" charset="0"/>
                <a:ea typeface="宋体" panose="02010600030101010101" pitchFamily="2" charset="-122"/>
                <a:cs typeface="Times New Roman" panose="02020603050405020304" pitchFamily="18" charset="0"/>
              </a:rPr>
              <a:t>的网格。假设每个网格单元具有恒定的路径损失值，允许</a:t>
            </a:r>
            <a:r>
              <a:rPr lang="en-US" altLang="zh-CN" dirty="0">
                <a:latin typeface="Times New Roman" panose="02020603050405020304" pitchFamily="18" charset="0"/>
                <a:ea typeface="宋体" panose="02010600030101010101" pitchFamily="2" charset="-122"/>
                <a:cs typeface="Times New Roman" panose="02020603050405020304" pitchFamily="18" charset="0"/>
              </a:rPr>
              <a:t>RM</a:t>
            </a:r>
            <a:r>
              <a:rPr lang="zh-CN" altLang="en-US" dirty="0">
                <a:latin typeface="Times New Roman" panose="02020603050405020304" pitchFamily="18" charset="0"/>
                <a:ea typeface="宋体" panose="02010600030101010101" pitchFamily="2" charset="-122"/>
                <a:cs typeface="Times New Roman" panose="02020603050405020304" pitchFamily="18" charset="0"/>
              </a:rPr>
              <a:t>表示为路径损失矩阵</a:t>
            </a:r>
            <a:r>
              <a:rPr lang="en-US" altLang="zh-CN" dirty="0">
                <a:latin typeface="Times New Roman" panose="02020603050405020304" pitchFamily="18" charset="0"/>
                <a:ea typeface="宋体" panose="02010600030101010101" pitchFamily="2" charset="-122"/>
                <a:cs typeface="Times New Roman" panose="02020603050405020304" pitchFamily="18" charset="0"/>
              </a:rPr>
              <a:t>$\bm{P} \in \</a:t>
            </a:r>
            <a:r>
              <a:rPr lang="en-US" altLang="zh-CN" dirty="0" err="1">
                <a:latin typeface="Times New Roman" panose="02020603050405020304" pitchFamily="18" charset="0"/>
                <a:ea typeface="宋体" panose="02010600030101010101" pitchFamily="2" charset="-122"/>
                <a:cs typeface="Times New Roman" panose="02020603050405020304" pitchFamily="18" charset="0"/>
              </a:rPr>
              <a:t>mathbb</a:t>
            </a:r>
            <a:r>
              <a:rPr lang="en-US" altLang="zh-CN" dirty="0">
                <a:latin typeface="Times New Roman" panose="02020603050405020304" pitchFamily="18" charset="0"/>
                <a:ea typeface="宋体" panose="02010600030101010101" pitchFamily="2" charset="-122"/>
                <a:cs typeface="Times New Roman" panose="02020603050405020304" pitchFamily="18" charset="0"/>
              </a:rPr>
              <a:t>{R}^{N \times N}$</a:t>
            </a:r>
            <a:r>
              <a:rPr lang="zh-CN" altLang="en-US" dirty="0">
                <a:latin typeface="Times New Roman" panose="02020603050405020304" pitchFamily="18" charset="0"/>
                <a:ea typeface="宋体" panose="02010600030101010101" pitchFamily="2" charset="-122"/>
                <a:cs typeface="Times New Roman" panose="02020603050405020304" pitchFamily="18" charset="0"/>
              </a:rPr>
              <a:t>。与传统的场景感知</a:t>
            </a:r>
            <a:r>
              <a:rPr lang="en-US" altLang="zh-CN" dirty="0">
                <a:latin typeface="Times New Roman" panose="02020603050405020304" pitchFamily="18" charset="0"/>
                <a:ea typeface="宋体" panose="02010600030101010101" pitchFamily="2" charset="-122"/>
                <a:cs typeface="Times New Roman" panose="02020603050405020304" pitchFamily="18" charset="0"/>
              </a:rPr>
              <a:t>RM</a:t>
            </a:r>
            <a:r>
              <a:rPr lang="zh-CN" altLang="en-US" dirty="0">
                <a:latin typeface="Times New Roman" panose="02020603050405020304" pitchFamily="18" charset="0"/>
                <a:ea typeface="宋体" panose="02010600030101010101" pitchFamily="2" charset="-122"/>
                <a:cs typeface="Times New Roman" panose="02020603050405020304" pitchFamily="18" charset="0"/>
              </a:rPr>
              <a:t>构建不同，我们在场景半感知条件下运行，这意味着无法获得精确的</a:t>
            </a:r>
            <a:r>
              <a:rPr lang="en-US" altLang="zh-CN" dirty="0">
                <a:latin typeface="Times New Roman" panose="02020603050405020304" pitchFamily="18" charset="0"/>
                <a:ea typeface="宋体" panose="02010600030101010101" pitchFamily="2" charset="-122"/>
                <a:cs typeface="Times New Roman" panose="02020603050405020304" pitchFamily="18" charset="0"/>
              </a:rPr>
              <a:t>BS</a:t>
            </a:r>
            <a:r>
              <a:rPr lang="zh-CN" altLang="en-US" dirty="0">
                <a:latin typeface="Times New Roman" panose="02020603050405020304" pitchFamily="18" charset="0"/>
                <a:ea typeface="宋体" panose="02010600030101010101" pitchFamily="2" charset="-122"/>
                <a:cs typeface="Times New Roman" panose="02020603050405020304" pitchFamily="18" charset="0"/>
              </a:rPr>
              <a:t>位置信息，而只能提供粗糙的环境知识和稀疏的噪声测量。在这个区域内，存在一个未知的</a:t>
            </a:r>
            <a:r>
              <a:rPr lang="en-US" altLang="zh-CN" dirty="0">
                <a:latin typeface="Times New Roman" panose="02020603050405020304" pitchFamily="18" charset="0"/>
                <a:ea typeface="宋体" panose="02010600030101010101" pitchFamily="2" charset="-122"/>
                <a:cs typeface="Times New Roman" panose="02020603050405020304" pitchFamily="18" charset="0"/>
              </a:rPr>
              <a:t>BS</a:t>
            </a:r>
            <a:r>
              <a:rPr lang="zh-CN" altLang="en-US" dirty="0">
                <a:latin typeface="Times New Roman" panose="02020603050405020304" pitchFamily="18" charset="0"/>
                <a:ea typeface="宋体" panose="02010600030101010101" pitchFamily="2" charset="-122"/>
                <a:cs typeface="Times New Roman" panose="02020603050405020304" pitchFamily="18" charset="0"/>
              </a:rPr>
              <a:t>，其位置，记为</a:t>
            </a:r>
            <a:r>
              <a:rPr lang="en-US" altLang="zh-CN" dirty="0">
                <a:latin typeface="Times New Roman" panose="02020603050405020304" pitchFamily="18" charset="0"/>
                <a:ea typeface="宋体" panose="02010600030101010101" pitchFamily="2" charset="-122"/>
                <a:cs typeface="Times New Roman" panose="02020603050405020304" pitchFamily="18" charset="0"/>
              </a:rPr>
              <a:t>$\bm{R}$</a:t>
            </a:r>
            <a:r>
              <a:rPr lang="zh-CN" altLang="en-US" dirty="0">
                <a:latin typeface="Times New Roman" panose="02020603050405020304" pitchFamily="18" charset="0"/>
                <a:ea typeface="宋体" panose="02010600030101010101" pitchFamily="2" charset="-122"/>
                <a:cs typeface="Times New Roman" panose="02020603050405020304" pitchFamily="18" charset="0"/>
              </a:rPr>
              <a:t>，没有明确给出。然而，环境中存在一些障碍物，会影响电磁波的传播。环境障碍物，如建筑物和墙壁，具有固定的位置、不同的大小和形状，并且由反射、吸收和衍射电磁波的材料组成。与之前的作品</a:t>
            </a:r>
            <a:r>
              <a:rPr lang="en-US" altLang="zh-CN" dirty="0">
                <a:latin typeface="Times New Roman" panose="02020603050405020304" pitchFamily="18" charset="0"/>
                <a:ea typeface="宋体" panose="02010600030101010101" pitchFamily="2" charset="-122"/>
                <a:cs typeface="Times New Roman" panose="02020603050405020304" pitchFamily="18" charset="0"/>
              </a:rPr>
              <a:t>\cite{zhang2023rme, levie2021radiounet, li2022radionet}</a:t>
            </a:r>
            <a:r>
              <a:rPr lang="zh-CN" altLang="en-US" dirty="0">
                <a:latin typeface="Times New Roman" panose="02020603050405020304" pitchFamily="18" charset="0"/>
                <a:ea typeface="宋体" panose="02010600030101010101" pitchFamily="2" charset="-122"/>
                <a:cs typeface="Times New Roman" panose="02020603050405020304" pitchFamily="18" charset="0"/>
              </a:rPr>
              <a:t>类似，假设它们内部的路径损失为零。静态障碍物的存在由矩阵</a:t>
            </a:r>
            <a:r>
              <a:rPr lang="en-US" altLang="zh-CN" dirty="0">
                <a:latin typeface="Times New Roman" panose="02020603050405020304" pitchFamily="18" charset="0"/>
                <a:ea typeface="宋体" panose="02010600030101010101" pitchFamily="2" charset="-122"/>
                <a:cs typeface="Times New Roman" panose="02020603050405020304" pitchFamily="18" charset="0"/>
              </a:rPr>
              <a:t>$\bm{h}_s \in \</a:t>
            </a:r>
            <a:r>
              <a:rPr lang="en-US" altLang="zh-CN" dirty="0" err="1">
                <a:latin typeface="Times New Roman" panose="02020603050405020304" pitchFamily="18" charset="0"/>
                <a:ea typeface="宋体" panose="02010600030101010101" pitchFamily="2" charset="-122"/>
                <a:cs typeface="Times New Roman" panose="02020603050405020304" pitchFamily="18" charset="0"/>
              </a:rPr>
              <a:t>mathbb</a:t>
            </a:r>
            <a:r>
              <a:rPr lang="en-US" altLang="zh-CN" dirty="0">
                <a:latin typeface="Times New Roman" panose="02020603050405020304" pitchFamily="18" charset="0"/>
                <a:ea typeface="宋体" panose="02010600030101010101" pitchFamily="2" charset="-122"/>
                <a:cs typeface="Times New Roman" panose="02020603050405020304" pitchFamily="18" charset="0"/>
              </a:rPr>
              <a:t>{R}^{N \times N}$</a:t>
            </a:r>
            <a:r>
              <a:rPr lang="zh-CN" altLang="en-US" dirty="0">
                <a:latin typeface="Times New Roman" panose="02020603050405020304" pitchFamily="18" charset="0"/>
                <a:ea typeface="宋体" panose="02010600030101010101" pitchFamily="2" charset="-122"/>
                <a:cs typeface="Times New Roman" panose="02020603050405020304" pitchFamily="18" charset="0"/>
              </a:rPr>
              <a:t>表示，其中</a:t>
            </a:r>
            <a:r>
              <a:rPr lang="en-US" altLang="zh-CN" dirty="0">
                <a:latin typeface="Times New Roman" panose="02020603050405020304" pitchFamily="18" charset="0"/>
                <a:ea typeface="宋体" panose="02010600030101010101" pitchFamily="2" charset="-122"/>
                <a:cs typeface="Times New Roman" panose="02020603050405020304" pitchFamily="18" charset="0"/>
              </a:rPr>
              <a:t>$h_{</a:t>
            </a:r>
            <a:r>
              <a:rPr lang="en-US" altLang="zh-CN" dirty="0" err="1">
                <a:latin typeface="Times New Roman" panose="02020603050405020304" pitchFamily="18" charset="0"/>
                <a:ea typeface="宋体" panose="02010600030101010101" pitchFamily="2" charset="-122"/>
                <a:cs typeface="Times New Roman" panose="02020603050405020304" pitchFamily="18" charset="0"/>
              </a:rPr>
              <a:t>i,j</a:t>
            </a:r>
            <a:r>
              <a:rPr lang="en-US" altLang="zh-CN" dirty="0">
                <a:latin typeface="Times New Roman" panose="02020603050405020304" pitchFamily="18" charset="0"/>
                <a:ea typeface="宋体" panose="02010600030101010101" pitchFamily="2" charset="-122"/>
                <a:cs typeface="Times New Roman" panose="02020603050405020304" pitchFamily="18" charset="0"/>
              </a:rPr>
              <a:t>}^{s} = 0, \</a:t>
            </a:r>
            <a:r>
              <a:rPr lang="en-US" altLang="zh-CN" dirty="0" err="1">
                <a:latin typeface="Times New Roman" panose="02020603050405020304" pitchFamily="18" charset="0"/>
                <a:ea typeface="宋体" panose="02010600030101010101" pitchFamily="2" charset="-122"/>
                <a:cs typeface="Times New Roman" panose="02020603050405020304" pitchFamily="18" charset="0"/>
              </a:rPr>
              <a:t>forall</a:t>
            </a:r>
            <a:r>
              <a:rPr lang="en-US" altLang="zh-CN" dirty="0">
                <a:latin typeface="Times New Roman" panose="02020603050405020304" pitchFamily="18" charset="0"/>
                <a:ea typeface="宋体" panose="02010600030101010101" pitchFamily="2" charset="-122"/>
                <a:cs typeface="Times New Roman" panose="02020603050405020304" pitchFamily="18" charset="0"/>
              </a:rPr>
              <a:t> h_{</a:t>
            </a:r>
            <a:r>
              <a:rPr lang="en-US" altLang="zh-CN" dirty="0" err="1">
                <a:latin typeface="Times New Roman" panose="02020603050405020304" pitchFamily="18" charset="0"/>
                <a:ea typeface="宋体" panose="02010600030101010101" pitchFamily="2" charset="-122"/>
                <a:cs typeface="Times New Roman" panose="02020603050405020304" pitchFamily="18" charset="0"/>
              </a:rPr>
              <a:t>i,j</a:t>
            </a:r>
            <a:r>
              <a:rPr lang="en-US" altLang="zh-CN" dirty="0">
                <a:latin typeface="Times New Roman" panose="02020603050405020304" pitchFamily="18" charset="0"/>
                <a:ea typeface="宋体" panose="02010600030101010101" pitchFamily="2" charset="-122"/>
                <a:cs typeface="Times New Roman" panose="02020603050405020304" pitchFamily="18" charset="0"/>
              </a:rPr>
              <a:t>}^{s} \in \bm{h}_s$</a:t>
            </a:r>
            <a:r>
              <a:rPr lang="zh-CN" altLang="en-US" dirty="0">
                <a:latin typeface="Times New Roman" panose="02020603050405020304" pitchFamily="18" charset="0"/>
                <a:ea typeface="宋体" panose="02010600030101010101" pitchFamily="2" charset="-122"/>
                <a:cs typeface="Times New Roman" panose="02020603050405020304" pitchFamily="18" charset="0"/>
              </a:rPr>
              <a:t>表示网格单元</a:t>
            </a:r>
            <a:r>
              <a:rPr lang="en-US" altLang="zh-CN" dirty="0">
                <a:latin typeface="Times New Roman" panose="02020603050405020304" pitchFamily="18" charset="0"/>
                <a:ea typeface="宋体" panose="02010600030101010101" pitchFamily="2" charset="-122"/>
                <a:cs typeface="Times New Roman" panose="02020603050405020304" pitchFamily="18" charset="0"/>
              </a:rPr>
              <a:t>$(</a:t>
            </a:r>
            <a:r>
              <a:rPr lang="en-US" altLang="zh-CN" dirty="0" err="1">
                <a:latin typeface="Times New Roman" panose="02020603050405020304" pitchFamily="18" charset="0"/>
                <a:ea typeface="宋体" panose="02010600030101010101" pitchFamily="2" charset="-122"/>
                <a:cs typeface="Times New Roman" panose="02020603050405020304" pitchFamily="18" charset="0"/>
              </a:rPr>
              <a:t>i,j</a:t>
            </a:r>
            <a:r>
              <a:rPr lang="en-US" altLang="zh-CN" dirty="0">
                <a:latin typeface="Times New Roman" panose="02020603050405020304" pitchFamily="18" charset="0"/>
                <a:ea typeface="宋体" panose="02010600030101010101" pitchFamily="2" charset="-122"/>
                <a:cs typeface="Times New Roman" panose="02020603050405020304" pitchFamily="18" charset="0"/>
              </a:rPr>
              <a:t>)$</a:t>
            </a:r>
            <a:r>
              <a:rPr lang="zh-CN" altLang="en-US" dirty="0">
                <a:latin typeface="Times New Roman" panose="02020603050405020304" pitchFamily="18" charset="0"/>
                <a:ea typeface="宋体" panose="02010600030101010101" pitchFamily="2" charset="-122"/>
                <a:cs typeface="Times New Roman" panose="02020603050405020304" pitchFamily="18" charset="0"/>
              </a:rPr>
              <a:t>处不存在静态障碍物。与完全场景感知的</a:t>
            </a:r>
            <a:r>
              <a:rPr lang="en-US" altLang="zh-CN" dirty="0">
                <a:latin typeface="Times New Roman" panose="02020603050405020304" pitchFamily="18" charset="0"/>
                <a:ea typeface="宋体" panose="02010600030101010101" pitchFamily="2" charset="-122"/>
                <a:cs typeface="Times New Roman" panose="02020603050405020304" pitchFamily="18" charset="0"/>
              </a:rPr>
              <a:t>RM</a:t>
            </a:r>
            <a:r>
              <a:rPr lang="zh-CN" altLang="en-US" dirty="0">
                <a:latin typeface="Times New Roman" panose="02020603050405020304" pitchFamily="18" charset="0"/>
                <a:ea typeface="宋体" panose="02010600030101010101" pitchFamily="2" charset="-122"/>
                <a:cs typeface="Times New Roman" panose="02020603050405020304" pitchFamily="18" charset="0"/>
              </a:rPr>
              <a:t>构建不同，我们假设只能获得稀疏和有噪声的路径损失测量。设</a:t>
            </a:r>
            <a:r>
              <a:rPr lang="en-US" altLang="zh-CN" dirty="0">
                <a:latin typeface="Times New Roman" panose="02020603050405020304" pitchFamily="18" charset="0"/>
                <a:ea typeface="宋体" panose="02010600030101010101" pitchFamily="2" charset="-122"/>
                <a:cs typeface="Times New Roman" panose="02020603050405020304" pitchFamily="18" charset="0"/>
              </a:rPr>
              <a:t>$\bm{y}$</a:t>
            </a:r>
            <a:r>
              <a:rPr lang="zh-CN" altLang="en-US" dirty="0">
                <a:latin typeface="Times New Roman" panose="02020603050405020304" pitchFamily="18" charset="0"/>
                <a:ea typeface="宋体" panose="02010600030101010101" pitchFamily="2" charset="-122"/>
                <a:cs typeface="Times New Roman" panose="02020603050405020304" pitchFamily="18" charset="0"/>
              </a:rPr>
              <a:t>表示真路径损失矩阵</a:t>
            </a:r>
            <a:r>
              <a:rPr lang="en-US" altLang="zh-CN" dirty="0">
                <a:latin typeface="Times New Roman" panose="02020603050405020304" pitchFamily="18" charset="0"/>
                <a:ea typeface="宋体" panose="02010600030101010101" pitchFamily="2" charset="-122"/>
                <a:cs typeface="Times New Roman" panose="02020603050405020304" pitchFamily="18" charset="0"/>
              </a:rPr>
              <a:t>$\bm{p}$</a:t>
            </a:r>
            <a:r>
              <a:rPr lang="zh-CN" altLang="en-US" dirty="0">
                <a:latin typeface="Times New Roman" panose="02020603050405020304" pitchFamily="18" charset="0"/>
                <a:ea typeface="宋体" panose="02010600030101010101" pitchFamily="2" charset="-122"/>
                <a:cs typeface="Times New Roman" panose="02020603050405020304" pitchFamily="18" charset="0"/>
              </a:rPr>
              <a:t>的稀疏采样测量值，将噪声</a:t>
            </a:r>
            <a:r>
              <a:rPr lang="en-US" altLang="zh-CN" dirty="0">
                <a:latin typeface="Times New Roman" panose="02020603050405020304" pitchFamily="18" charset="0"/>
                <a:ea typeface="宋体" panose="02010600030101010101" pitchFamily="2" charset="-122"/>
                <a:cs typeface="Times New Roman" panose="02020603050405020304" pitchFamily="18" charset="0"/>
              </a:rPr>
              <a:t>$\bm{n}$</a:t>
            </a:r>
            <a:r>
              <a:rPr lang="zh-CN" altLang="en-US" dirty="0">
                <a:latin typeface="Times New Roman" panose="02020603050405020304" pitchFamily="18" charset="0"/>
                <a:ea typeface="宋体" panose="02010600030101010101" pitchFamily="2" charset="-122"/>
                <a:cs typeface="Times New Roman" panose="02020603050405020304" pitchFamily="18" charset="0"/>
              </a:rPr>
              <a:t>建模为如下所示的加性项。</a:t>
            </a:r>
            <a:r>
              <a:rPr lang="en-US" altLang="zh-CN" dirty="0">
                <a:latin typeface="Times New Roman" panose="02020603050405020304" pitchFamily="18" charset="0"/>
                <a:ea typeface="宋体" panose="02010600030101010101" pitchFamily="2" charset="-122"/>
                <a:cs typeface="Times New Roman" panose="02020603050405020304" pitchFamily="18" charset="0"/>
              </a:rPr>
              <a:t>——y=S(p)+n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Tree>
    <p:extLst>
      <p:ext uri="{BB962C8B-B14F-4D97-AF65-F5344CB8AC3E}">
        <p14:creationId xmlns:p14="http://schemas.microsoft.com/office/powerpoint/2010/main" val="20224368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AB7616-7017-6B70-11BA-D842F016CE1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2BF3B648-42F6-E9BA-092A-026C6DF720A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6BC27B0-1ABE-293A-56E2-1A5EED99E35F}"/>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latin typeface="Times New Roman" panose="02020603050405020304" pitchFamily="18" charset="0"/>
                <a:ea typeface="宋体" panose="02010600030101010101" pitchFamily="2" charset="-122"/>
                <a:cs typeface="Times New Roman" panose="02020603050405020304" pitchFamily="18" charset="0"/>
              </a:rPr>
              <a:t>重复执行这两个步骤可以使贝叶斯滤波解决贝叶斯反问题。对于动力学和测量均服从高斯线性分布的系统，卡尔曼滤波可以有效地解决这一问题。然而，对于更复杂的非线性问题，需要更复杂的方法来估计后验分布。在这项工作中，我们建议利用</a:t>
            </a:r>
            <a:r>
              <a:rPr lang="en-US" altLang="zh-CN" dirty="0">
                <a:latin typeface="Times New Roman" panose="02020603050405020304" pitchFamily="18" charset="0"/>
                <a:ea typeface="宋体" panose="02010600030101010101" pitchFamily="2" charset="-122"/>
                <a:cs typeface="Times New Roman" panose="02020603050405020304" pitchFamily="18" charset="0"/>
              </a:rPr>
              <a:t>dm</a:t>
            </a:r>
            <a:r>
              <a:rPr lang="zh-CN" altLang="en-US" dirty="0">
                <a:latin typeface="Times New Roman" panose="02020603050405020304" pitchFamily="18" charset="0"/>
                <a:ea typeface="宋体" panose="02010600030101010101" pitchFamily="2" charset="-122"/>
                <a:cs typeface="Times New Roman" panose="02020603050405020304" pitchFamily="18" charset="0"/>
              </a:rPr>
              <a:t>提取先验分布特征，这使得在非线性设置中使用贝叶斯后验抽样成为可能。</a:t>
            </a:r>
            <a:endParaRPr lang="zh-CN" altLang="en-US" dirty="0"/>
          </a:p>
        </p:txBody>
      </p:sp>
    </p:spTree>
    <p:extLst>
      <p:ext uri="{BB962C8B-B14F-4D97-AF65-F5344CB8AC3E}">
        <p14:creationId xmlns:p14="http://schemas.microsoft.com/office/powerpoint/2010/main" val="39110358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3BEDD2-3DF3-4360-9B5C-BA001180A95C}"/>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DE8BCC7-5B67-4775-AEB1-DD19F5783B4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80DA17A-E475-4118-9DB7-C46FA8206382}"/>
              </a:ext>
            </a:extLst>
          </p:cNvPr>
          <p:cNvSpPr>
            <a:spLocks noGrp="1"/>
          </p:cNvSpPr>
          <p:nvPr>
            <p:ph type="dt" sz="half" idx="10"/>
          </p:nvPr>
        </p:nvSpPr>
        <p:spPr/>
        <p:txBody>
          <a:bodyPr/>
          <a:lstStyle/>
          <a:p>
            <a:fld id="{EFA414CD-0F91-4052-ABEC-78FBD7CBAB8F}" type="datetime1">
              <a:rPr lang="zh-CN" altLang="en-US" smtClean="0"/>
              <a:t>2025/4/8</a:t>
            </a:fld>
            <a:endParaRPr lang="zh-CN" altLang="en-US"/>
          </a:p>
        </p:txBody>
      </p:sp>
      <p:sp>
        <p:nvSpPr>
          <p:cNvPr id="5" name="页脚占位符 4">
            <a:extLst>
              <a:ext uri="{FF2B5EF4-FFF2-40B4-BE49-F238E27FC236}">
                <a16:creationId xmlns:a16="http://schemas.microsoft.com/office/drawing/2014/main" id="{D381AEEF-AF6F-457F-AED6-BBD42B83EFB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2232513-1D9F-4499-9E23-49688B3FE328}"/>
              </a:ext>
            </a:extLst>
          </p:cNvPr>
          <p:cNvSpPr>
            <a:spLocks noGrp="1"/>
          </p:cNvSpPr>
          <p:nvPr>
            <p:ph type="sldNum" sz="quarter" idx="12"/>
          </p:nvPr>
        </p:nvSpPr>
        <p:spPr/>
        <p:txBody>
          <a:bodyPr/>
          <a:lstStyle/>
          <a:p>
            <a:fld id="{6A367FC6-D0F0-4BD8-B045-AD19AEDB9C82}" type="slidenum">
              <a:rPr lang="zh-CN" altLang="en-US" smtClean="0"/>
              <a:t>‹#›</a:t>
            </a:fld>
            <a:endParaRPr lang="zh-CN" altLang="en-US"/>
          </a:p>
        </p:txBody>
      </p:sp>
    </p:spTree>
    <p:extLst>
      <p:ext uri="{BB962C8B-B14F-4D97-AF65-F5344CB8AC3E}">
        <p14:creationId xmlns:p14="http://schemas.microsoft.com/office/powerpoint/2010/main" val="24118652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6B6716-57F8-41D2-97BE-3B3ABBC72CE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6148B76-D720-4AD8-B673-91255A65C83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BD293D7-7EBC-4D8B-AB2E-CF671E5F8634}"/>
              </a:ext>
            </a:extLst>
          </p:cNvPr>
          <p:cNvSpPr>
            <a:spLocks noGrp="1"/>
          </p:cNvSpPr>
          <p:nvPr>
            <p:ph type="dt" sz="half" idx="10"/>
          </p:nvPr>
        </p:nvSpPr>
        <p:spPr/>
        <p:txBody>
          <a:bodyPr/>
          <a:lstStyle/>
          <a:p>
            <a:fld id="{6A71B1E1-0605-4E1C-83CE-2918F26739CA}" type="datetime1">
              <a:rPr lang="zh-CN" altLang="en-US" smtClean="0"/>
              <a:t>2025/4/8</a:t>
            </a:fld>
            <a:endParaRPr lang="zh-CN" altLang="en-US"/>
          </a:p>
        </p:txBody>
      </p:sp>
      <p:sp>
        <p:nvSpPr>
          <p:cNvPr id="5" name="页脚占位符 4">
            <a:extLst>
              <a:ext uri="{FF2B5EF4-FFF2-40B4-BE49-F238E27FC236}">
                <a16:creationId xmlns:a16="http://schemas.microsoft.com/office/drawing/2014/main" id="{FD73BC98-8710-430C-9106-5451774AFDD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AD811BB-7231-432A-8286-D8BBE4F77075}"/>
              </a:ext>
            </a:extLst>
          </p:cNvPr>
          <p:cNvSpPr>
            <a:spLocks noGrp="1"/>
          </p:cNvSpPr>
          <p:nvPr>
            <p:ph type="sldNum" sz="quarter" idx="12"/>
          </p:nvPr>
        </p:nvSpPr>
        <p:spPr/>
        <p:txBody>
          <a:bodyPr/>
          <a:lstStyle/>
          <a:p>
            <a:fld id="{6A367FC6-D0F0-4BD8-B045-AD19AEDB9C82}" type="slidenum">
              <a:rPr lang="zh-CN" altLang="en-US" smtClean="0"/>
              <a:t>‹#›</a:t>
            </a:fld>
            <a:endParaRPr lang="zh-CN" altLang="en-US"/>
          </a:p>
        </p:txBody>
      </p:sp>
    </p:spTree>
    <p:extLst>
      <p:ext uri="{BB962C8B-B14F-4D97-AF65-F5344CB8AC3E}">
        <p14:creationId xmlns:p14="http://schemas.microsoft.com/office/powerpoint/2010/main" val="21293681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6AEDA08-E890-47A3-88E9-521AD23C4993}"/>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E9DAF445-6101-4FC6-AF32-043387ECB6C9}"/>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8FC12BE-2137-4ACF-9F49-28EE74DF45CE}"/>
              </a:ext>
            </a:extLst>
          </p:cNvPr>
          <p:cNvSpPr>
            <a:spLocks noGrp="1"/>
          </p:cNvSpPr>
          <p:nvPr>
            <p:ph type="dt" sz="half" idx="10"/>
          </p:nvPr>
        </p:nvSpPr>
        <p:spPr/>
        <p:txBody>
          <a:bodyPr/>
          <a:lstStyle/>
          <a:p>
            <a:fld id="{3C081972-7F53-4D2D-AEC1-356B45EDFC55}" type="datetime1">
              <a:rPr lang="zh-CN" altLang="en-US" smtClean="0"/>
              <a:t>2025/4/8</a:t>
            </a:fld>
            <a:endParaRPr lang="zh-CN" altLang="en-US"/>
          </a:p>
        </p:txBody>
      </p:sp>
      <p:sp>
        <p:nvSpPr>
          <p:cNvPr id="5" name="页脚占位符 4">
            <a:extLst>
              <a:ext uri="{FF2B5EF4-FFF2-40B4-BE49-F238E27FC236}">
                <a16:creationId xmlns:a16="http://schemas.microsoft.com/office/drawing/2014/main" id="{32CE35AE-5463-48D0-8C71-D92D1E4361C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013A4BD-B578-4169-84D6-29B32E51B561}"/>
              </a:ext>
            </a:extLst>
          </p:cNvPr>
          <p:cNvSpPr>
            <a:spLocks noGrp="1"/>
          </p:cNvSpPr>
          <p:nvPr>
            <p:ph type="sldNum" sz="quarter" idx="12"/>
          </p:nvPr>
        </p:nvSpPr>
        <p:spPr/>
        <p:txBody>
          <a:bodyPr/>
          <a:lstStyle/>
          <a:p>
            <a:fld id="{6A367FC6-D0F0-4BD8-B045-AD19AEDB9C82}" type="slidenum">
              <a:rPr lang="zh-CN" altLang="en-US" smtClean="0"/>
              <a:t>‹#›</a:t>
            </a:fld>
            <a:endParaRPr lang="zh-CN" altLang="en-US"/>
          </a:p>
        </p:txBody>
      </p:sp>
    </p:spTree>
    <p:extLst>
      <p:ext uri="{BB962C8B-B14F-4D97-AF65-F5344CB8AC3E}">
        <p14:creationId xmlns:p14="http://schemas.microsoft.com/office/powerpoint/2010/main" val="37023836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1072D6-ADB2-4697-949C-9B8D4B21721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89DC5DF-5D75-4BF4-85FA-13594FC52CB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41DFA97-2C41-4870-8E2B-484A9152AEA6}"/>
              </a:ext>
            </a:extLst>
          </p:cNvPr>
          <p:cNvSpPr>
            <a:spLocks noGrp="1"/>
          </p:cNvSpPr>
          <p:nvPr>
            <p:ph type="dt" sz="half" idx="10"/>
          </p:nvPr>
        </p:nvSpPr>
        <p:spPr/>
        <p:txBody>
          <a:bodyPr/>
          <a:lstStyle/>
          <a:p>
            <a:fld id="{9B8CE48A-71F0-425C-8373-A8B8C667F796}" type="datetime1">
              <a:rPr lang="zh-CN" altLang="en-US" smtClean="0"/>
              <a:t>2025/4/8</a:t>
            </a:fld>
            <a:endParaRPr lang="zh-CN" altLang="en-US"/>
          </a:p>
        </p:txBody>
      </p:sp>
      <p:sp>
        <p:nvSpPr>
          <p:cNvPr id="5" name="页脚占位符 4">
            <a:extLst>
              <a:ext uri="{FF2B5EF4-FFF2-40B4-BE49-F238E27FC236}">
                <a16:creationId xmlns:a16="http://schemas.microsoft.com/office/drawing/2014/main" id="{77D558DD-D7B0-4DFB-B140-AD5647AC830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D1F9351-551D-4A22-B5A6-0DAF5DE0ED2B}"/>
              </a:ext>
            </a:extLst>
          </p:cNvPr>
          <p:cNvSpPr>
            <a:spLocks noGrp="1"/>
          </p:cNvSpPr>
          <p:nvPr>
            <p:ph type="sldNum" sz="quarter" idx="12"/>
          </p:nvPr>
        </p:nvSpPr>
        <p:spPr/>
        <p:txBody>
          <a:bodyPr/>
          <a:lstStyle/>
          <a:p>
            <a:fld id="{6A367FC6-D0F0-4BD8-B045-AD19AEDB9C82}" type="slidenum">
              <a:rPr lang="zh-CN" altLang="en-US" smtClean="0"/>
              <a:t>‹#›</a:t>
            </a:fld>
            <a:endParaRPr lang="zh-CN" altLang="en-US"/>
          </a:p>
        </p:txBody>
      </p:sp>
    </p:spTree>
    <p:extLst>
      <p:ext uri="{BB962C8B-B14F-4D97-AF65-F5344CB8AC3E}">
        <p14:creationId xmlns:p14="http://schemas.microsoft.com/office/powerpoint/2010/main" val="38027679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E312E6-C083-4B88-BB27-294C48661B98}"/>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EBA32F5-5290-422E-A13A-9CE39E44738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3C4AB61-A848-4E1E-918E-7D89D1E8478B}"/>
              </a:ext>
            </a:extLst>
          </p:cNvPr>
          <p:cNvSpPr>
            <a:spLocks noGrp="1"/>
          </p:cNvSpPr>
          <p:nvPr>
            <p:ph type="dt" sz="half" idx="10"/>
          </p:nvPr>
        </p:nvSpPr>
        <p:spPr/>
        <p:txBody>
          <a:bodyPr/>
          <a:lstStyle/>
          <a:p>
            <a:fld id="{8A27D639-DEED-4809-8597-37917EFD4181}" type="datetime1">
              <a:rPr lang="zh-CN" altLang="en-US" smtClean="0"/>
              <a:t>2025/4/8</a:t>
            </a:fld>
            <a:endParaRPr lang="zh-CN" altLang="en-US"/>
          </a:p>
        </p:txBody>
      </p:sp>
      <p:sp>
        <p:nvSpPr>
          <p:cNvPr id="5" name="页脚占位符 4">
            <a:extLst>
              <a:ext uri="{FF2B5EF4-FFF2-40B4-BE49-F238E27FC236}">
                <a16:creationId xmlns:a16="http://schemas.microsoft.com/office/drawing/2014/main" id="{B2C63ED9-3440-4D9B-BD8F-F33111DC353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727C5B3-D5A5-4722-85B3-6A345CC1C5FB}"/>
              </a:ext>
            </a:extLst>
          </p:cNvPr>
          <p:cNvSpPr>
            <a:spLocks noGrp="1"/>
          </p:cNvSpPr>
          <p:nvPr>
            <p:ph type="sldNum" sz="quarter" idx="12"/>
          </p:nvPr>
        </p:nvSpPr>
        <p:spPr/>
        <p:txBody>
          <a:bodyPr/>
          <a:lstStyle/>
          <a:p>
            <a:fld id="{6A367FC6-D0F0-4BD8-B045-AD19AEDB9C82}" type="slidenum">
              <a:rPr lang="zh-CN" altLang="en-US" smtClean="0"/>
              <a:t>‹#›</a:t>
            </a:fld>
            <a:endParaRPr lang="zh-CN" altLang="en-US"/>
          </a:p>
        </p:txBody>
      </p:sp>
    </p:spTree>
    <p:extLst>
      <p:ext uri="{BB962C8B-B14F-4D97-AF65-F5344CB8AC3E}">
        <p14:creationId xmlns:p14="http://schemas.microsoft.com/office/powerpoint/2010/main" val="1617024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1700B2-A12B-4E86-A04F-CAB945435AC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0E9300C-3C49-4F16-AE85-42E0141E3A2E}"/>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3EB1039-A689-4A04-A2D9-2E09AF3487C4}"/>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51B6BF0-21B5-44A6-9418-FDAF1A9708BD}"/>
              </a:ext>
            </a:extLst>
          </p:cNvPr>
          <p:cNvSpPr>
            <a:spLocks noGrp="1"/>
          </p:cNvSpPr>
          <p:nvPr>
            <p:ph type="dt" sz="half" idx="10"/>
          </p:nvPr>
        </p:nvSpPr>
        <p:spPr/>
        <p:txBody>
          <a:bodyPr/>
          <a:lstStyle/>
          <a:p>
            <a:fld id="{72DB0BD0-61A1-4357-B355-B54A467F00C7}" type="datetime1">
              <a:rPr lang="zh-CN" altLang="en-US" smtClean="0"/>
              <a:t>2025/4/8</a:t>
            </a:fld>
            <a:endParaRPr lang="zh-CN" altLang="en-US"/>
          </a:p>
        </p:txBody>
      </p:sp>
      <p:sp>
        <p:nvSpPr>
          <p:cNvPr id="6" name="页脚占位符 5">
            <a:extLst>
              <a:ext uri="{FF2B5EF4-FFF2-40B4-BE49-F238E27FC236}">
                <a16:creationId xmlns:a16="http://schemas.microsoft.com/office/drawing/2014/main" id="{BEC616FA-4A54-41F5-9BB6-32A7BB2AFB9A}"/>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350092C9-95FF-4F89-BF61-353BA0803F1B}"/>
              </a:ext>
            </a:extLst>
          </p:cNvPr>
          <p:cNvSpPr>
            <a:spLocks noGrp="1"/>
          </p:cNvSpPr>
          <p:nvPr>
            <p:ph type="sldNum" sz="quarter" idx="12"/>
          </p:nvPr>
        </p:nvSpPr>
        <p:spPr/>
        <p:txBody>
          <a:bodyPr/>
          <a:lstStyle/>
          <a:p>
            <a:fld id="{6A367FC6-D0F0-4BD8-B045-AD19AEDB9C82}" type="slidenum">
              <a:rPr lang="zh-CN" altLang="en-US" smtClean="0"/>
              <a:t>‹#›</a:t>
            </a:fld>
            <a:endParaRPr lang="zh-CN" altLang="en-US"/>
          </a:p>
        </p:txBody>
      </p:sp>
    </p:spTree>
    <p:extLst>
      <p:ext uri="{BB962C8B-B14F-4D97-AF65-F5344CB8AC3E}">
        <p14:creationId xmlns:p14="http://schemas.microsoft.com/office/powerpoint/2010/main" val="29145714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332D95-3A16-47D4-A6E2-22235F290D8A}"/>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080333F-DF94-4F46-A16D-AE3761428C7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201E174-D7A0-4D3D-94B8-B551A353C9E2}"/>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8BD8F14-E5ED-4D73-A8DE-E5CABC0D630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42A6A8B-7D46-4D56-A388-6D041777817B}"/>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0D1D557-7A68-4931-9F44-B496E56C3548}"/>
              </a:ext>
            </a:extLst>
          </p:cNvPr>
          <p:cNvSpPr>
            <a:spLocks noGrp="1"/>
          </p:cNvSpPr>
          <p:nvPr>
            <p:ph type="dt" sz="half" idx="10"/>
          </p:nvPr>
        </p:nvSpPr>
        <p:spPr/>
        <p:txBody>
          <a:bodyPr/>
          <a:lstStyle/>
          <a:p>
            <a:fld id="{32AEF8B8-20F6-4954-BCF4-F0973F6A23FE}" type="datetime1">
              <a:rPr lang="zh-CN" altLang="en-US" smtClean="0"/>
              <a:t>2025/4/8</a:t>
            </a:fld>
            <a:endParaRPr lang="zh-CN" altLang="en-US"/>
          </a:p>
        </p:txBody>
      </p:sp>
      <p:sp>
        <p:nvSpPr>
          <p:cNvPr id="8" name="页脚占位符 7">
            <a:extLst>
              <a:ext uri="{FF2B5EF4-FFF2-40B4-BE49-F238E27FC236}">
                <a16:creationId xmlns:a16="http://schemas.microsoft.com/office/drawing/2014/main" id="{14BD2273-5298-416A-9EA6-BC3CF08AFB7C}"/>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C8CFAFF8-41FC-40AD-AD4E-B70D9EF3BA13}"/>
              </a:ext>
            </a:extLst>
          </p:cNvPr>
          <p:cNvSpPr>
            <a:spLocks noGrp="1"/>
          </p:cNvSpPr>
          <p:nvPr>
            <p:ph type="sldNum" sz="quarter" idx="12"/>
          </p:nvPr>
        </p:nvSpPr>
        <p:spPr/>
        <p:txBody>
          <a:bodyPr/>
          <a:lstStyle/>
          <a:p>
            <a:fld id="{6A367FC6-D0F0-4BD8-B045-AD19AEDB9C82}" type="slidenum">
              <a:rPr lang="zh-CN" altLang="en-US" smtClean="0"/>
              <a:t>‹#›</a:t>
            </a:fld>
            <a:endParaRPr lang="zh-CN" altLang="en-US"/>
          </a:p>
        </p:txBody>
      </p:sp>
    </p:spTree>
    <p:extLst>
      <p:ext uri="{BB962C8B-B14F-4D97-AF65-F5344CB8AC3E}">
        <p14:creationId xmlns:p14="http://schemas.microsoft.com/office/powerpoint/2010/main" val="30182222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969208-35F4-403E-8EEB-0D39A33D473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473A56A-0BCC-48A8-9A56-0D4876E47BEE}"/>
              </a:ext>
            </a:extLst>
          </p:cNvPr>
          <p:cNvSpPr>
            <a:spLocks noGrp="1"/>
          </p:cNvSpPr>
          <p:nvPr>
            <p:ph type="dt" sz="half" idx="10"/>
          </p:nvPr>
        </p:nvSpPr>
        <p:spPr/>
        <p:txBody>
          <a:bodyPr/>
          <a:lstStyle/>
          <a:p>
            <a:fld id="{C70A18E6-A0A6-4AA5-8162-E3BF4CBD1B79}" type="datetime1">
              <a:rPr lang="zh-CN" altLang="en-US" smtClean="0"/>
              <a:t>2025/4/8</a:t>
            </a:fld>
            <a:endParaRPr lang="zh-CN" altLang="en-US"/>
          </a:p>
        </p:txBody>
      </p:sp>
      <p:sp>
        <p:nvSpPr>
          <p:cNvPr id="4" name="页脚占位符 3">
            <a:extLst>
              <a:ext uri="{FF2B5EF4-FFF2-40B4-BE49-F238E27FC236}">
                <a16:creationId xmlns:a16="http://schemas.microsoft.com/office/drawing/2014/main" id="{1C9C4D54-DA91-45F6-8F65-25056064CE18}"/>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204AD0A8-5DAD-4294-922F-F99A6889674F}"/>
              </a:ext>
            </a:extLst>
          </p:cNvPr>
          <p:cNvSpPr>
            <a:spLocks noGrp="1"/>
          </p:cNvSpPr>
          <p:nvPr>
            <p:ph type="sldNum" sz="quarter" idx="12"/>
          </p:nvPr>
        </p:nvSpPr>
        <p:spPr/>
        <p:txBody>
          <a:bodyPr/>
          <a:lstStyle/>
          <a:p>
            <a:fld id="{6A367FC6-D0F0-4BD8-B045-AD19AEDB9C82}" type="slidenum">
              <a:rPr lang="zh-CN" altLang="en-US" smtClean="0"/>
              <a:t>‹#›</a:t>
            </a:fld>
            <a:endParaRPr lang="zh-CN" altLang="en-US"/>
          </a:p>
        </p:txBody>
      </p:sp>
    </p:spTree>
    <p:extLst>
      <p:ext uri="{BB962C8B-B14F-4D97-AF65-F5344CB8AC3E}">
        <p14:creationId xmlns:p14="http://schemas.microsoft.com/office/powerpoint/2010/main" val="18355940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B605756-DBC8-4D67-999F-CEDEFCAEA408}"/>
              </a:ext>
            </a:extLst>
          </p:cNvPr>
          <p:cNvSpPr>
            <a:spLocks noGrp="1"/>
          </p:cNvSpPr>
          <p:nvPr>
            <p:ph type="dt" sz="half" idx="10"/>
          </p:nvPr>
        </p:nvSpPr>
        <p:spPr/>
        <p:txBody>
          <a:bodyPr/>
          <a:lstStyle/>
          <a:p>
            <a:fld id="{FD460017-897D-49D8-9F9E-A8CB295FFAC5}" type="datetime1">
              <a:rPr lang="zh-CN" altLang="en-US" smtClean="0"/>
              <a:t>2025/4/8</a:t>
            </a:fld>
            <a:endParaRPr lang="zh-CN" altLang="en-US"/>
          </a:p>
        </p:txBody>
      </p:sp>
      <p:sp>
        <p:nvSpPr>
          <p:cNvPr id="3" name="页脚占位符 2">
            <a:extLst>
              <a:ext uri="{FF2B5EF4-FFF2-40B4-BE49-F238E27FC236}">
                <a16:creationId xmlns:a16="http://schemas.microsoft.com/office/drawing/2014/main" id="{8E09DC96-E27E-4DDD-BEA3-1EED42BE6A0A}"/>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04D3D4AC-3126-4580-B428-F3D4E80AFCA2}"/>
              </a:ext>
            </a:extLst>
          </p:cNvPr>
          <p:cNvSpPr>
            <a:spLocks noGrp="1"/>
          </p:cNvSpPr>
          <p:nvPr>
            <p:ph type="sldNum" sz="quarter" idx="12"/>
          </p:nvPr>
        </p:nvSpPr>
        <p:spPr/>
        <p:txBody>
          <a:bodyPr/>
          <a:lstStyle/>
          <a:p>
            <a:fld id="{6A367FC6-D0F0-4BD8-B045-AD19AEDB9C82}" type="slidenum">
              <a:rPr lang="zh-CN" altLang="en-US" smtClean="0"/>
              <a:t>‹#›</a:t>
            </a:fld>
            <a:endParaRPr lang="zh-CN" altLang="en-US"/>
          </a:p>
        </p:txBody>
      </p:sp>
    </p:spTree>
    <p:extLst>
      <p:ext uri="{BB962C8B-B14F-4D97-AF65-F5344CB8AC3E}">
        <p14:creationId xmlns:p14="http://schemas.microsoft.com/office/powerpoint/2010/main" val="5308813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2C349A-1AA2-4EAE-9322-9B24D3784619}"/>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46B714C-7EC5-4DA5-BCEB-64E13811CC5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D3DACFC-CAC3-45FB-AE9B-5A408DECE12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EFCAD28-7F74-4DF2-8EC1-FDC622A43CB1}"/>
              </a:ext>
            </a:extLst>
          </p:cNvPr>
          <p:cNvSpPr>
            <a:spLocks noGrp="1"/>
          </p:cNvSpPr>
          <p:nvPr>
            <p:ph type="dt" sz="half" idx="10"/>
          </p:nvPr>
        </p:nvSpPr>
        <p:spPr/>
        <p:txBody>
          <a:bodyPr/>
          <a:lstStyle/>
          <a:p>
            <a:fld id="{7D16936D-F13E-42ED-B5F0-D1C9FFE6540B}" type="datetime1">
              <a:rPr lang="zh-CN" altLang="en-US" smtClean="0"/>
              <a:t>2025/4/8</a:t>
            </a:fld>
            <a:endParaRPr lang="zh-CN" altLang="en-US"/>
          </a:p>
        </p:txBody>
      </p:sp>
      <p:sp>
        <p:nvSpPr>
          <p:cNvPr id="6" name="页脚占位符 5">
            <a:extLst>
              <a:ext uri="{FF2B5EF4-FFF2-40B4-BE49-F238E27FC236}">
                <a16:creationId xmlns:a16="http://schemas.microsoft.com/office/drawing/2014/main" id="{1E0D3660-7C49-4F22-B8EE-315BB6F72E00}"/>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EAED5E8D-9D43-443E-B5D0-F9135A3F5EE7}"/>
              </a:ext>
            </a:extLst>
          </p:cNvPr>
          <p:cNvSpPr>
            <a:spLocks noGrp="1"/>
          </p:cNvSpPr>
          <p:nvPr>
            <p:ph type="sldNum" sz="quarter" idx="12"/>
          </p:nvPr>
        </p:nvSpPr>
        <p:spPr/>
        <p:txBody>
          <a:bodyPr/>
          <a:lstStyle/>
          <a:p>
            <a:fld id="{6A367FC6-D0F0-4BD8-B045-AD19AEDB9C82}" type="slidenum">
              <a:rPr lang="zh-CN" altLang="en-US" smtClean="0"/>
              <a:t>‹#›</a:t>
            </a:fld>
            <a:endParaRPr lang="zh-CN" altLang="en-US"/>
          </a:p>
        </p:txBody>
      </p:sp>
    </p:spTree>
    <p:extLst>
      <p:ext uri="{BB962C8B-B14F-4D97-AF65-F5344CB8AC3E}">
        <p14:creationId xmlns:p14="http://schemas.microsoft.com/office/powerpoint/2010/main" val="12055378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DE58EA-9212-4789-A193-FE774D6FAD46}"/>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E3DA5BE-1874-44AA-BE40-0B61E4AA2F4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F7A2E7C-1166-4B31-8524-9F5CD3F3D38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DE0F607-AA6D-4452-AC5A-075AE4DFBF35}"/>
              </a:ext>
            </a:extLst>
          </p:cNvPr>
          <p:cNvSpPr>
            <a:spLocks noGrp="1"/>
          </p:cNvSpPr>
          <p:nvPr>
            <p:ph type="dt" sz="half" idx="10"/>
          </p:nvPr>
        </p:nvSpPr>
        <p:spPr/>
        <p:txBody>
          <a:bodyPr/>
          <a:lstStyle/>
          <a:p>
            <a:fld id="{5CE3C722-BB4F-4E67-988D-6BFC13C2BF43}" type="datetime1">
              <a:rPr lang="zh-CN" altLang="en-US" smtClean="0"/>
              <a:t>2025/4/8</a:t>
            </a:fld>
            <a:endParaRPr lang="zh-CN" altLang="en-US"/>
          </a:p>
        </p:txBody>
      </p:sp>
      <p:sp>
        <p:nvSpPr>
          <p:cNvPr id="6" name="页脚占位符 5">
            <a:extLst>
              <a:ext uri="{FF2B5EF4-FFF2-40B4-BE49-F238E27FC236}">
                <a16:creationId xmlns:a16="http://schemas.microsoft.com/office/drawing/2014/main" id="{8E487DD1-46CB-4A5C-880A-AC5AFBF7BD00}"/>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6EE76B79-371A-48BA-8C20-712AD7A36D44}"/>
              </a:ext>
            </a:extLst>
          </p:cNvPr>
          <p:cNvSpPr>
            <a:spLocks noGrp="1"/>
          </p:cNvSpPr>
          <p:nvPr>
            <p:ph type="sldNum" sz="quarter" idx="12"/>
          </p:nvPr>
        </p:nvSpPr>
        <p:spPr/>
        <p:txBody>
          <a:bodyPr/>
          <a:lstStyle/>
          <a:p>
            <a:fld id="{6A367FC6-D0F0-4BD8-B045-AD19AEDB9C82}" type="slidenum">
              <a:rPr lang="zh-CN" altLang="en-US" smtClean="0"/>
              <a:t>‹#›</a:t>
            </a:fld>
            <a:endParaRPr lang="zh-CN" altLang="en-US"/>
          </a:p>
        </p:txBody>
      </p:sp>
    </p:spTree>
    <p:extLst>
      <p:ext uri="{BB962C8B-B14F-4D97-AF65-F5344CB8AC3E}">
        <p14:creationId xmlns:p14="http://schemas.microsoft.com/office/powerpoint/2010/main" val="38607035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1CCA7830-76D6-47F8-B97C-C3D969747D9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20F6A7ED-FF36-4C4E-BF59-3529DA9ABF5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69FCC1C-1A07-4707-9AB5-6C82F7B394B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9CE95F8-5BD1-4A41-BDB5-FC66337E3C96}" type="datetime1">
              <a:rPr lang="zh-CN" altLang="en-US" smtClean="0"/>
              <a:t>2025/4/8</a:t>
            </a:fld>
            <a:endParaRPr lang="zh-CN" altLang="en-US"/>
          </a:p>
        </p:txBody>
      </p:sp>
      <p:sp>
        <p:nvSpPr>
          <p:cNvPr id="5" name="页脚占位符 4">
            <a:extLst>
              <a:ext uri="{FF2B5EF4-FFF2-40B4-BE49-F238E27FC236}">
                <a16:creationId xmlns:a16="http://schemas.microsoft.com/office/drawing/2014/main" id="{FE37FA02-637E-4B7D-AC08-50FA9C2FEDC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C1A2BF5F-D404-4F34-8DE6-C23A9E0BF1B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A367FC6-D0F0-4BD8-B045-AD19AEDB9C82}" type="slidenum">
              <a:rPr lang="zh-CN" altLang="en-US" smtClean="0"/>
              <a:t>‹#›</a:t>
            </a:fld>
            <a:endParaRPr lang="zh-CN" altLang="en-US"/>
          </a:p>
        </p:txBody>
      </p:sp>
    </p:spTree>
    <p:extLst>
      <p:ext uri="{BB962C8B-B14F-4D97-AF65-F5344CB8AC3E}">
        <p14:creationId xmlns:p14="http://schemas.microsoft.com/office/powerpoint/2010/main" val="37905352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slideLayout" Target="../slideLayouts/slideLayout1.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notesSlide" Target="../notesSlides/notesSlide9.xml"/><Relationship Id="rId7" Type="http://schemas.openxmlformats.org/officeDocument/2006/relationships/image" Target="../media/image23.png"/><Relationship Id="rId2" Type="http://schemas.openxmlformats.org/officeDocument/2006/relationships/slideLayout" Target="../slideLayouts/slideLayout2.xml"/><Relationship Id="rId1" Type="http://schemas.openxmlformats.org/officeDocument/2006/relationships/tags" Target="../tags/tag13.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tags" Target="../tags/tag14.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1.xml"/><Relationship Id="rId7" Type="http://schemas.openxmlformats.org/officeDocument/2006/relationships/image" Target="../media/image4.png"/><Relationship Id="rId2" Type="http://schemas.openxmlformats.org/officeDocument/2006/relationships/slideLayout" Target="../slideLayouts/slideLayout2.xml"/><Relationship Id="rId1" Type="http://schemas.openxmlformats.org/officeDocument/2006/relationships/tags" Target="../tags/tag15.xml"/><Relationship Id="rId6" Type="http://schemas.openxmlformats.org/officeDocument/2006/relationships/image" Target="../media/image8.emf"/><Relationship Id="rId5" Type="http://schemas.openxmlformats.org/officeDocument/2006/relationships/image" Target="../media/image7.jpeg"/><Relationship Id="rId4" Type="http://schemas.openxmlformats.org/officeDocument/2006/relationships/image" Target="../media/image6.emf"/></Relationships>
</file>

<file path=ppt/slides/_rels/slide13.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1.png"/><Relationship Id="rId18" Type="http://schemas.openxmlformats.org/officeDocument/2006/relationships/image" Target="../media/image36.png"/><Relationship Id="rId3" Type="http://schemas.openxmlformats.org/officeDocument/2006/relationships/notesSlide" Target="../notesSlides/notesSlide12.xml"/><Relationship Id="rId7" Type="http://schemas.openxmlformats.org/officeDocument/2006/relationships/image" Target="../media/image25.png"/><Relationship Id="rId12" Type="http://schemas.openxmlformats.org/officeDocument/2006/relationships/image" Target="../media/image30.png"/><Relationship Id="rId17" Type="http://schemas.openxmlformats.org/officeDocument/2006/relationships/image" Target="../media/image35.png"/><Relationship Id="rId2" Type="http://schemas.openxmlformats.org/officeDocument/2006/relationships/slideLayout" Target="../slideLayouts/slideLayout2.xml"/><Relationship Id="rId16" Type="http://schemas.openxmlformats.org/officeDocument/2006/relationships/image" Target="../media/image34.png"/><Relationship Id="rId20" Type="http://schemas.openxmlformats.org/officeDocument/2006/relationships/image" Target="../media/image38.png"/><Relationship Id="rId1" Type="http://schemas.openxmlformats.org/officeDocument/2006/relationships/tags" Target="../tags/tag16.xml"/><Relationship Id="rId6" Type="http://schemas.openxmlformats.org/officeDocument/2006/relationships/image" Target="../media/image5.png"/><Relationship Id="rId11" Type="http://schemas.openxmlformats.org/officeDocument/2006/relationships/image" Target="../media/image29.png"/><Relationship Id="rId5" Type="http://schemas.openxmlformats.org/officeDocument/2006/relationships/image" Target="../media/image4.png"/><Relationship Id="rId15" Type="http://schemas.openxmlformats.org/officeDocument/2006/relationships/image" Target="../media/image33.png"/><Relationship Id="rId10" Type="http://schemas.openxmlformats.org/officeDocument/2006/relationships/image" Target="../media/image28.png"/><Relationship Id="rId19" Type="http://schemas.openxmlformats.org/officeDocument/2006/relationships/image" Target="../media/image37.png"/><Relationship Id="rId4" Type="http://schemas.openxmlformats.org/officeDocument/2006/relationships/image" Target="../media/image3.png"/><Relationship Id="rId9" Type="http://schemas.openxmlformats.org/officeDocument/2006/relationships/image" Target="../media/image27.png"/><Relationship Id="rId14" Type="http://schemas.openxmlformats.org/officeDocument/2006/relationships/image" Target="../media/image32.png"/></Relationships>
</file>

<file path=ppt/slides/_rels/slide14.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notesSlide" Target="../notesSlides/notesSlide13.xml"/><Relationship Id="rId7" Type="http://schemas.openxmlformats.org/officeDocument/2006/relationships/image" Target="../media/image39.png"/><Relationship Id="rId2" Type="http://schemas.openxmlformats.org/officeDocument/2006/relationships/slideLayout" Target="../slideLayouts/slideLayout2.xml"/><Relationship Id="rId1" Type="http://schemas.openxmlformats.org/officeDocument/2006/relationships/tags" Target="../tags/tag1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41.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4.xml"/><Relationship Id="rId7" Type="http://schemas.openxmlformats.org/officeDocument/2006/relationships/image" Target="../media/image4.png"/><Relationship Id="rId2" Type="http://schemas.openxmlformats.org/officeDocument/2006/relationships/slideLayout" Target="../slideLayouts/slideLayout2.xml"/><Relationship Id="rId1" Type="http://schemas.openxmlformats.org/officeDocument/2006/relationships/tags" Target="../tags/tag18.xml"/><Relationship Id="rId6" Type="http://schemas.openxmlformats.org/officeDocument/2006/relationships/image" Target="../media/image8.emf"/><Relationship Id="rId5" Type="http://schemas.openxmlformats.org/officeDocument/2006/relationships/image" Target="../media/image7.jpeg"/><Relationship Id="rId4" Type="http://schemas.openxmlformats.org/officeDocument/2006/relationships/image" Target="../media/image6.emf"/></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43.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5.png"/><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45.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5.png"/><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47.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5.png"/><Relationship Id="rId4" Type="http://schemas.openxmlformats.org/officeDocument/2006/relationships/image" Target="../media/image4.pn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49.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5.png"/><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tags" Target="../tags/tag4.xml"/><Relationship Id="rId7" Type="http://schemas.openxmlformats.org/officeDocument/2006/relationships/image" Target="../media/image3.png"/><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notesSlide" Target="../notesSlides/notesSlide1.xml"/><Relationship Id="rId5" Type="http://schemas.openxmlformats.org/officeDocument/2006/relationships/slideLayout" Target="../slideLayouts/slideLayout2.xml"/><Relationship Id="rId4" Type="http://schemas.openxmlformats.org/officeDocument/2006/relationships/tags" Target="../tags/tag5.xml"/><Relationship Id="rId9"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7" Type="http://schemas.openxmlformats.org/officeDocument/2006/relationships/image" Target="../media/image4.png"/><Relationship Id="rId2" Type="http://schemas.openxmlformats.org/officeDocument/2006/relationships/slideLayout" Target="../slideLayouts/slideLayout2.xml"/><Relationship Id="rId1" Type="http://schemas.openxmlformats.org/officeDocument/2006/relationships/tags" Target="../tags/tag6.xml"/><Relationship Id="rId6" Type="http://schemas.openxmlformats.org/officeDocument/2006/relationships/image" Target="../media/image8.emf"/><Relationship Id="rId5" Type="http://schemas.openxmlformats.org/officeDocument/2006/relationships/image" Target="../media/image7.jpeg"/><Relationship Id="rId4" Type="http://schemas.openxmlformats.org/officeDocument/2006/relationships/image" Target="../media/image6.emf"/></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8" Type="http://schemas.openxmlformats.org/officeDocument/2006/relationships/image" Target="../media/image10.jpg"/><Relationship Id="rId3" Type="http://schemas.openxmlformats.org/officeDocument/2006/relationships/notesSlide" Target="../notesSlides/notesSlide4.xml"/><Relationship Id="rId7" Type="http://schemas.openxmlformats.org/officeDocument/2006/relationships/image" Target="../media/image9.png"/><Relationship Id="rId2" Type="http://schemas.openxmlformats.org/officeDocument/2006/relationships/slideLayout" Target="../slideLayouts/slideLayout2.xml"/><Relationship Id="rId1" Type="http://schemas.openxmlformats.org/officeDocument/2006/relationships/tags" Target="../tags/tag8.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7" Type="http://schemas.openxmlformats.org/officeDocument/2006/relationships/image" Target="../media/image11.png"/><Relationship Id="rId2" Type="http://schemas.openxmlformats.org/officeDocument/2006/relationships/slideLayout" Target="../slideLayouts/slideLayout2.xml"/><Relationship Id="rId1" Type="http://schemas.openxmlformats.org/officeDocument/2006/relationships/tags" Target="../tags/tag9.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6.xml"/><Relationship Id="rId7" Type="http://schemas.openxmlformats.org/officeDocument/2006/relationships/image" Target="../media/image4.png"/><Relationship Id="rId2" Type="http://schemas.openxmlformats.org/officeDocument/2006/relationships/slideLayout" Target="../slideLayouts/slideLayout2.xml"/><Relationship Id="rId1" Type="http://schemas.openxmlformats.org/officeDocument/2006/relationships/tags" Target="../tags/tag10.xml"/><Relationship Id="rId6" Type="http://schemas.openxmlformats.org/officeDocument/2006/relationships/image" Target="../media/image8.emf"/><Relationship Id="rId5" Type="http://schemas.openxmlformats.org/officeDocument/2006/relationships/image" Target="../media/image7.jpeg"/><Relationship Id="rId4" Type="http://schemas.openxmlformats.org/officeDocument/2006/relationships/image" Target="../media/image6.emf"/></Relationships>
</file>

<file path=ppt/slides/_rels/slide8.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png"/><Relationship Id="rId3" Type="http://schemas.openxmlformats.org/officeDocument/2006/relationships/notesSlide" Target="../notesSlides/notesSlide7.xml"/><Relationship Id="rId7" Type="http://schemas.openxmlformats.org/officeDocument/2006/relationships/image" Target="../media/image12.png"/><Relationship Id="rId12" Type="http://schemas.openxmlformats.org/officeDocument/2006/relationships/image" Target="../media/image17.png"/><Relationship Id="rId2" Type="http://schemas.openxmlformats.org/officeDocument/2006/relationships/slideLayout" Target="../slideLayouts/slideLayout2.xml"/><Relationship Id="rId1" Type="http://schemas.openxmlformats.org/officeDocument/2006/relationships/tags" Target="../tags/tag11.xml"/><Relationship Id="rId6" Type="http://schemas.openxmlformats.org/officeDocument/2006/relationships/image" Target="../media/image5.png"/><Relationship Id="rId11" Type="http://schemas.openxmlformats.org/officeDocument/2006/relationships/image" Target="../media/image16.png"/><Relationship Id="rId5" Type="http://schemas.openxmlformats.org/officeDocument/2006/relationships/image" Target="../media/image4.png"/><Relationship Id="rId10" Type="http://schemas.openxmlformats.org/officeDocument/2006/relationships/image" Target="../media/image15.png"/><Relationship Id="rId4" Type="http://schemas.openxmlformats.org/officeDocument/2006/relationships/image" Target="../media/image3.png"/><Relationship Id="rId9" Type="http://schemas.openxmlformats.org/officeDocument/2006/relationships/image" Target="../media/image14.png"/></Relationships>
</file>

<file path=ppt/slides/_rels/slide9.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notesSlide" Target="../notesSlides/notesSlide8.xml"/><Relationship Id="rId7" Type="http://schemas.openxmlformats.org/officeDocument/2006/relationships/image" Target="../media/image19.png"/><Relationship Id="rId2" Type="http://schemas.openxmlformats.org/officeDocument/2006/relationships/slideLayout" Target="../slideLayouts/slideLayout2.xml"/><Relationship Id="rId1" Type="http://schemas.openxmlformats.org/officeDocument/2006/relationships/tags" Target="../tags/tag12.xml"/><Relationship Id="rId6" Type="http://schemas.openxmlformats.org/officeDocument/2006/relationships/image" Target="../media/image5.png"/><Relationship Id="rId11" Type="http://schemas.openxmlformats.org/officeDocument/2006/relationships/image" Target="../media/image18.png"/><Relationship Id="rId5" Type="http://schemas.openxmlformats.org/officeDocument/2006/relationships/image" Target="../media/image4.png"/><Relationship Id="rId10" Type="http://schemas.openxmlformats.org/officeDocument/2006/relationships/image" Target="../media/image22.png"/><Relationship Id="rId4" Type="http://schemas.openxmlformats.org/officeDocument/2006/relationships/image" Target="../media/image3.png"/><Relationship Id="rId9"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1"/>
          <p:nvPr/>
        </p:nvSpPr>
        <p:spPr>
          <a:xfrm>
            <a:off x="-4309" y="2468101"/>
            <a:ext cx="12200618" cy="1200329"/>
          </a:xfrm>
          <a:prstGeom prst="rect">
            <a:avLst/>
          </a:prstGeom>
          <a:noFill/>
        </p:spPr>
        <p:txBody>
          <a:bodyPr wrap="square" rtlCol="0">
            <a:spAutoFit/>
          </a:bodyPr>
          <a:lstStyle/>
          <a:p>
            <a:pPr algn="ctr"/>
            <a:r>
              <a:rPr kumimoji="1" lang="en-US" altLang="zh-CN" sz="3600" b="1" dirty="0" err="1">
                <a:latin typeface="Times New Roman" panose="02020603050405020304" pitchFamily="18" charset="0"/>
                <a:ea typeface="宋体" panose="02010600030101010101" pitchFamily="2" charset="-122"/>
                <a:cs typeface="Times New Roman" panose="02020603050405020304" pitchFamily="18" charset="0"/>
              </a:rPr>
              <a:t>RadioDiff</a:t>
            </a:r>
            <a:r>
              <a:rPr kumimoji="1" lang="en-US" altLang="zh-CN" sz="3600" b="1" dirty="0">
                <a:latin typeface="Times New Roman" panose="02020603050405020304" pitchFamily="18" charset="0"/>
                <a:ea typeface="宋体" panose="02010600030101010101" pitchFamily="2" charset="-122"/>
                <a:cs typeface="Times New Roman" panose="02020603050405020304" pitchFamily="18" charset="0"/>
              </a:rPr>
              <a:t>-Inverse: Diffusion Enhanced Bayesian Inverse Estimation for ISAC Radio Map Construction</a:t>
            </a:r>
            <a:endParaRPr kumimoji="1" lang="zh-CN" altLang="en-US" sz="3600" b="1"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40" name="文本框 39"/>
          <p:cNvSpPr txBox="1"/>
          <p:nvPr/>
        </p:nvSpPr>
        <p:spPr>
          <a:xfrm>
            <a:off x="4159574" y="4725440"/>
            <a:ext cx="3872851" cy="578485"/>
          </a:xfrm>
          <a:prstGeom prst="rect">
            <a:avLst/>
          </a:prstGeom>
          <a:noFill/>
        </p:spPr>
        <p:txBody>
          <a:bodyPr wrap="none" rtlCol="0">
            <a:noAutofit/>
          </a:bodyPr>
          <a:lstStyle/>
          <a:p>
            <a:pPr algn="l"/>
            <a:r>
              <a:rPr kumimoji="1" lang="zh-CN" altLang="en-US" sz="2400" b="1" dirty="0">
                <a:latin typeface="宋体" panose="02010600030101010101" pitchFamily="2" charset="-122"/>
                <a:ea typeface="宋体" panose="02010600030101010101" pitchFamily="2" charset="-122"/>
              </a:rPr>
              <a:t>汇报人：方忠盛</a:t>
            </a:r>
          </a:p>
        </p:txBody>
      </p:sp>
      <p:pic>
        <p:nvPicPr>
          <p:cNvPr id="12" name="图片 11"/>
          <p:cNvPicPr>
            <a:picLocks noChangeAspect="1"/>
          </p:cNvPicPr>
          <p:nvPr/>
        </p:nvPicPr>
        <p:blipFill>
          <a:blip r:embed="rId3"/>
          <a:stretch>
            <a:fillRect/>
          </a:stretch>
        </p:blipFill>
        <p:spPr>
          <a:xfrm>
            <a:off x="5279170" y="908519"/>
            <a:ext cx="1633660" cy="1440200"/>
          </a:xfrm>
          <a:prstGeom prst="rect">
            <a:avLst/>
          </a:prstGeom>
        </p:spPr>
      </p:pic>
    </p:spTree>
    <p:custDataLst>
      <p:tags r:id="rId1"/>
    </p:custDataLst>
  </p:cSld>
  <p:clrMapOvr>
    <a:masterClrMapping/>
  </p:clrMapOvr>
  <p:transition advTm="11241"/>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BF998C-3C04-F3A1-9A9C-EBE3F43E90D1}"/>
            </a:ext>
          </a:extLst>
        </p:cNvPr>
        <p:cNvGrpSpPr/>
        <p:nvPr/>
      </p:nvGrpSpPr>
      <p:grpSpPr>
        <a:xfrm>
          <a:off x="0" y="0"/>
          <a:ext cx="0" cy="0"/>
          <a:chOff x="0" y="0"/>
          <a:chExt cx="0" cy="0"/>
        </a:xfrm>
      </p:grpSpPr>
      <p:sp>
        <p:nvSpPr>
          <p:cNvPr id="42" name="矩形 41">
            <a:extLst>
              <a:ext uri="{FF2B5EF4-FFF2-40B4-BE49-F238E27FC236}">
                <a16:creationId xmlns:a16="http://schemas.microsoft.com/office/drawing/2014/main" id="{C09B0794-3005-B5B0-3186-449125D2D097}"/>
              </a:ext>
            </a:extLst>
          </p:cNvPr>
          <p:cNvSpPr/>
          <p:nvPr/>
        </p:nvSpPr>
        <p:spPr>
          <a:xfrm>
            <a:off x="0" y="6396335"/>
            <a:ext cx="12192000" cy="46166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矩形 13">
            <a:extLst>
              <a:ext uri="{FF2B5EF4-FFF2-40B4-BE49-F238E27FC236}">
                <a16:creationId xmlns:a16="http://schemas.microsoft.com/office/drawing/2014/main" id="{4A91AA0C-03DF-B88E-E805-A5A51AE6BE88}"/>
              </a:ext>
            </a:extLst>
          </p:cNvPr>
          <p:cNvSpPr/>
          <p:nvPr/>
        </p:nvSpPr>
        <p:spPr>
          <a:xfrm>
            <a:off x="0" y="0"/>
            <a:ext cx="12192000" cy="9838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16" name="图片 15">
            <a:extLst>
              <a:ext uri="{FF2B5EF4-FFF2-40B4-BE49-F238E27FC236}">
                <a16:creationId xmlns:a16="http://schemas.microsoft.com/office/drawing/2014/main" id="{23163834-55AB-4FD5-DFE7-BB3DC96F0587}"/>
              </a:ext>
            </a:extLst>
          </p:cNvPr>
          <p:cNvPicPr>
            <a:picLocks noChangeAspect="1"/>
          </p:cNvPicPr>
          <p:nvPr/>
        </p:nvPicPr>
        <p:blipFill>
          <a:blip r:embed="rId4" cstate="screen">
            <a:alphaModFix amt="70000"/>
          </a:blip>
          <a:stretch>
            <a:fillRect/>
          </a:stretch>
        </p:blipFill>
        <p:spPr>
          <a:xfrm>
            <a:off x="9467010" y="271210"/>
            <a:ext cx="2316446" cy="459707"/>
          </a:xfrm>
          <a:prstGeom prst="rect">
            <a:avLst/>
          </a:prstGeom>
        </p:spPr>
      </p:pic>
      <p:pic>
        <p:nvPicPr>
          <p:cNvPr id="18" name="图片 17">
            <a:extLst>
              <a:ext uri="{FF2B5EF4-FFF2-40B4-BE49-F238E27FC236}">
                <a16:creationId xmlns:a16="http://schemas.microsoft.com/office/drawing/2014/main" id="{951452D7-3B91-CB89-9E28-BE17BF3212C1}"/>
              </a:ext>
            </a:extLst>
          </p:cNvPr>
          <p:cNvPicPr>
            <a:picLocks noChangeAspect="1"/>
          </p:cNvPicPr>
          <p:nvPr/>
        </p:nvPicPr>
        <p:blipFill>
          <a:blip r:embed="rId5" cstate="screen">
            <a:alphaModFix amt="50000"/>
          </a:blip>
          <a:stretch>
            <a:fillRect/>
          </a:stretch>
        </p:blipFill>
        <p:spPr>
          <a:xfrm>
            <a:off x="363237" y="6490047"/>
            <a:ext cx="2580056" cy="316733"/>
          </a:xfrm>
          <a:prstGeom prst="rect">
            <a:avLst/>
          </a:prstGeom>
          <a:noFill/>
          <a:effectLst/>
        </p:spPr>
      </p:pic>
      <p:pic>
        <p:nvPicPr>
          <p:cNvPr id="24" name="图片 23">
            <a:extLst>
              <a:ext uri="{FF2B5EF4-FFF2-40B4-BE49-F238E27FC236}">
                <a16:creationId xmlns:a16="http://schemas.microsoft.com/office/drawing/2014/main" id="{1631742E-482A-F88D-96AF-66CDBA023943}"/>
              </a:ext>
            </a:extLst>
          </p:cNvPr>
          <p:cNvPicPr>
            <a:picLocks noChangeAspect="1"/>
          </p:cNvPicPr>
          <p:nvPr/>
        </p:nvPicPr>
        <p:blipFill>
          <a:blip r:embed="rId6" cstate="screen">
            <a:alphaModFix amt="50000"/>
          </a:blip>
          <a:stretch>
            <a:fillRect/>
          </a:stretch>
        </p:blipFill>
        <p:spPr>
          <a:xfrm>
            <a:off x="8896865" y="6530957"/>
            <a:ext cx="3038389" cy="185483"/>
          </a:xfrm>
          <a:prstGeom prst="rect">
            <a:avLst/>
          </a:prstGeom>
        </p:spPr>
      </p:pic>
      <p:sp>
        <p:nvSpPr>
          <p:cNvPr id="2" name="文本框 1">
            <a:extLst>
              <a:ext uri="{FF2B5EF4-FFF2-40B4-BE49-F238E27FC236}">
                <a16:creationId xmlns:a16="http://schemas.microsoft.com/office/drawing/2014/main" id="{9C67F91F-FAA2-2715-17E0-DB058C610D21}"/>
              </a:ext>
            </a:extLst>
          </p:cNvPr>
          <p:cNvSpPr txBox="1"/>
          <p:nvPr/>
        </p:nvSpPr>
        <p:spPr>
          <a:xfrm>
            <a:off x="262770" y="230332"/>
            <a:ext cx="595035" cy="523220"/>
          </a:xfrm>
          <a:prstGeom prst="rect">
            <a:avLst/>
          </a:prstGeom>
          <a:noFill/>
        </p:spPr>
        <p:txBody>
          <a:bodyPr wrap="none" rtlCol="0">
            <a:spAutoFit/>
          </a:bodyPr>
          <a:lstStyle/>
          <a:p>
            <a:r>
              <a:rPr kumimoji="1" lang="en-US" altLang="zh-CN" sz="2800" b="1" dirty="0">
                <a:solidFill>
                  <a:schemeClr val="bg1"/>
                </a:solidFill>
                <a:effectLst>
                  <a:outerShdw blurRad="50800" dist="38100" dir="5400000" algn="t" rotWithShape="0">
                    <a:prstClr val="black">
                      <a:alpha val="40000"/>
                    </a:prstClr>
                  </a:outerShdw>
                </a:effectLst>
                <a:latin typeface="Source Han Sans SC" panose="020B0500000000000000" pitchFamily="34" charset="-128"/>
                <a:ea typeface="Source Han Sans SC" panose="020B0500000000000000" pitchFamily="34" charset="-128"/>
              </a:rPr>
              <a:t>02</a:t>
            </a:r>
            <a:endParaRPr kumimoji="1" lang="zh-CN" altLang="en-US" sz="2800" b="1" dirty="0">
              <a:solidFill>
                <a:schemeClr val="bg1"/>
              </a:solidFill>
              <a:effectLst>
                <a:outerShdw blurRad="50800" dist="38100" dir="5400000" algn="t" rotWithShape="0">
                  <a:prstClr val="black">
                    <a:alpha val="40000"/>
                  </a:prstClr>
                </a:outerShdw>
              </a:effectLst>
              <a:latin typeface="Source Han Sans SC" panose="020B0500000000000000" pitchFamily="34" charset="-128"/>
              <a:ea typeface="Source Han Sans SC" panose="020B0500000000000000" pitchFamily="34" charset="-128"/>
            </a:endParaRPr>
          </a:p>
        </p:txBody>
      </p:sp>
      <p:cxnSp>
        <p:nvCxnSpPr>
          <p:cNvPr id="5" name="直线连接符 4">
            <a:extLst>
              <a:ext uri="{FF2B5EF4-FFF2-40B4-BE49-F238E27FC236}">
                <a16:creationId xmlns:a16="http://schemas.microsoft.com/office/drawing/2014/main" id="{4286983E-75F5-50F5-49CC-BB7DEF9D3059}"/>
              </a:ext>
            </a:extLst>
          </p:cNvPr>
          <p:cNvCxnSpPr/>
          <p:nvPr/>
        </p:nvCxnSpPr>
        <p:spPr>
          <a:xfrm>
            <a:off x="975691" y="282542"/>
            <a:ext cx="0" cy="4188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5" name="文本框 24">
            <a:extLst>
              <a:ext uri="{FF2B5EF4-FFF2-40B4-BE49-F238E27FC236}">
                <a16:creationId xmlns:a16="http://schemas.microsoft.com/office/drawing/2014/main" id="{42236DA1-3C61-6E36-A7F5-096E21E91D76}"/>
              </a:ext>
            </a:extLst>
          </p:cNvPr>
          <p:cNvSpPr txBox="1"/>
          <p:nvPr/>
        </p:nvSpPr>
        <p:spPr>
          <a:xfrm>
            <a:off x="1048783" y="178122"/>
            <a:ext cx="1627369" cy="523220"/>
          </a:xfrm>
          <a:prstGeom prst="rect">
            <a:avLst/>
          </a:prstGeom>
          <a:noFill/>
        </p:spPr>
        <p:txBody>
          <a:bodyPr wrap="none" rtlCol="0">
            <a:spAutoFit/>
          </a:bodyPr>
          <a:lstStyle/>
          <a:p>
            <a:pPr algn="ctr"/>
            <a:r>
              <a:rPr kumimoji="1" lang="zh-CN" altLang="en-US" sz="2800" b="1" dirty="0">
                <a:solidFill>
                  <a:schemeClr val="bg1"/>
                </a:solidFill>
                <a:latin typeface="宋体" panose="02010600030101010101" pitchFamily="2" charset="-122"/>
                <a:ea typeface="宋体" panose="02010600030101010101" pitchFamily="2" charset="-122"/>
              </a:rPr>
              <a:t>问题建模</a:t>
            </a:r>
          </a:p>
        </p:txBody>
      </p:sp>
      <p:sp>
        <p:nvSpPr>
          <p:cNvPr id="79" name="文本框 78">
            <a:extLst>
              <a:ext uri="{FF2B5EF4-FFF2-40B4-BE49-F238E27FC236}">
                <a16:creationId xmlns:a16="http://schemas.microsoft.com/office/drawing/2014/main" id="{33802304-C0C4-4E83-865F-B9268DBDDD61}"/>
              </a:ext>
            </a:extLst>
          </p:cNvPr>
          <p:cNvSpPr txBox="1"/>
          <p:nvPr/>
        </p:nvSpPr>
        <p:spPr>
          <a:xfrm>
            <a:off x="560286" y="1036040"/>
            <a:ext cx="8037613" cy="523220"/>
          </a:xfrm>
          <a:prstGeom prst="rect">
            <a:avLst/>
          </a:prstGeom>
          <a:noFill/>
        </p:spPr>
        <p:txBody>
          <a:bodyPr wrap="square" rtlCol="0">
            <a:spAutoFit/>
          </a:bodyPr>
          <a:lstStyle/>
          <a:p>
            <a:pPr marL="342900" indent="-342900">
              <a:buFont typeface="Wingdings" panose="05000000000000000000" pitchFamily="2" charset="2"/>
              <a:buChar char="n"/>
            </a:pPr>
            <a:r>
              <a:rPr lang="zh-CN" altLang="en-US" sz="2800" b="1" dirty="0">
                <a:latin typeface="宋体" panose="02010600030101010101" pitchFamily="2" charset="-122"/>
                <a:ea typeface="宋体" panose="02010600030101010101" pitchFamily="2" charset="-122"/>
              </a:rPr>
              <a:t>贝叶斯滤波</a:t>
            </a:r>
          </a:p>
        </p:txBody>
      </p:sp>
      <mc:AlternateContent xmlns:mc="http://schemas.openxmlformats.org/markup-compatibility/2006">
        <mc:Choice xmlns:a14="http://schemas.microsoft.com/office/drawing/2010/main" Requires="a14">
          <p:sp>
            <p:nvSpPr>
              <p:cNvPr id="4" name="文本框 3">
                <a:extLst>
                  <a:ext uri="{FF2B5EF4-FFF2-40B4-BE49-F238E27FC236}">
                    <a16:creationId xmlns:a16="http://schemas.microsoft.com/office/drawing/2014/main" id="{4E7191BD-FF15-4521-995B-0D8423537044}"/>
                  </a:ext>
                </a:extLst>
              </p:cNvPr>
              <p:cNvSpPr txBox="1"/>
              <p:nvPr/>
            </p:nvSpPr>
            <p:spPr>
              <a:xfrm>
                <a:off x="2385742" y="2644262"/>
                <a:ext cx="7181850" cy="475643"/>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𝑝</m:t>
                      </m:r>
                      <m:d>
                        <m:dPr>
                          <m:ctrlPr>
                            <a:rPr lang="en-US" altLang="zh-CN" sz="2400" i="1" smtClean="0">
                              <a:latin typeface="Cambria Math" panose="02040503050406030204" pitchFamily="18" charset="0"/>
                            </a:rPr>
                          </m:ctrlPr>
                        </m:dPr>
                        <m:e>
                          <m:sSub>
                            <m:sSubPr>
                              <m:ctrlPr>
                                <a:rPr lang="en-US" altLang="zh-CN" sz="2400" i="1" smtClean="0">
                                  <a:latin typeface="Cambria Math" panose="02040503050406030204" pitchFamily="18" charset="0"/>
                                </a:rPr>
                              </m:ctrlPr>
                            </m:sSubPr>
                            <m:e>
                              <m:r>
                                <a:rPr lang="en-US" altLang="zh-CN" sz="2400" b="0" i="1" smtClean="0">
                                  <a:latin typeface="Cambria Math" panose="02040503050406030204" pitchFamily="18" charset="0"/>
                                </a:rPr>
                                <m:t>𝑥</m:t>
                              </m:r>
                            </m:e>
                            <m:sub>
                              <m:r>
                                <a:rPr lang="en-US" altLang="zh-CN" sz="2400" b="0" i="1" smtClean="0">
                                  <a:latin typeface="Cambria Math" panose="02040503050406030204" pitchFamily="18" charset="0"/>
                                </a:rPr>
                                <m:t>𝑡</m:t>
                              </m:r>
                            </m:sub>
                          </m:sSub>
                        </m:e>
                        <m:e>
                          <m:sSub>
                            <m:sSubPr>
                              <m:ctrlPr>
                                <a:rPr lang="en-US" altLang="zh-CN" sz="2400" i="1" smtClean="0">
                                  <a:latin typeface="Cambria Math" panose="02040503050406030204" pitchFamily="18" charset="0"/>
                                </a:rPr>
                              </m:ctrlPr>
                            </m:sSubPr>
                            <m:e>
                              <m:r>
                                <a:rPr lang="en-US" altLang="zh-CN" sz="2400" b="0" i="1" smtClean="0">
                                  <a:latin typeface="Cambria Math" panose="02040503050406030204" pitchFamily="18" charset="0"/>
                                </a:rPr>
                                <m:t>𝑦</m:t>
                              </m:r>
                            </m:e>
                            <m:sub>
                              <m:r>
                                <a:rPr lang="en-US" altLang="zh-CN" sz="2400" b="0" i="1" smtClean="0">
                                  <a:latin typeface="Cambria Math" panose="02040503050406030204" pitchFamily="18" charset="0"/>
                                </a:rPr>
                                <m:t>1:</m:t>
                              </m:r>
                              <m:r>
                                <a:rPr lang="en-US" altLang="zh-CN" sz="2400" b="0" i="1" smtClean="0">
                                  <a:latin typeface="Cambria Math" panose="02040503050406030204" pitchFamily="18" charset="0"/>
                                </a:rPr>
                                <m:t>𝑘</m:t>
                              </m:r>
                              <m:r>
                                <a:rPr lang="en-US" altLang="zh-CN" sz="2400" b="0" i="1" smtClean="0">
                                  <a:latin typeface="Cambria Math" panose="02040503050406030204" pitchFamily="18" charset="0"/>
                                </a:rPr>
                                <m:t>−1</m:t>
                              </m:r>
                            </m:sub>
                          </m:sSub>
                        </m:e>
                      </m:d>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𝑝</m:t>
                      </m:r>
                      <m:d>
                        <m:dPr>
                          <m:ctrlPr>
                            <a:rPr lang="en-US" altLang="zh-CN" sz="2400" b="0" i="1" smtClean="0">
                              <a:latin typeface="Cambria Math" panose="02040503050406030204" pitchFamily="18" charset="0"/>
                            </a:rPr>
                          </m:ctrlPr>
                        </m:dPr>
                        <m:e>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𝑥</m:t>
                              </m:r>
                            </m:e>
                            <m:sub>
                              <m:r>
                                <a:rPr lang="en-US" altLang="zh-CN" sz="2400" b="0" i="1" smtClean="0">
                                  <a:latin typeface="Cambria Math" panose="02040503050406030204" pitchFamily="18" charset="0"/>
                                </a:rPr>
                                <m:t>𝑡</m:t>
                              </m:r>
                            </m:sub>
                          </m:sSub>
                        </m:e>
                        <m:e>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𝑥</m:t>
                              </m:r>
                            </m:e>
                            <m:sub>
                              <m:r>
                                <a:rPr lang="en-US" altLang="zh-CN" sz="2400" b="0" i="1" smtClean="0">
                                  <a:latin typeface="Cambria Math" panose="02040503050406030204" pitchFamily="18" charset="0"/>
                                </a:rPr>
                                <m:t>𝑡</m:t>
                              </m:r>
                              <m:r>
                                <a:rPr lang="en-US" altLang="zh-CN" sz="2400" b="0" i="1" smtClean="0">
                                  <a:latin typeface="Cambria Math" panose="02040503050406030204" pitchFamily="18" charset="0"/>
                                </a:rPr>
                                <m:t>−1</m:t>
                              </m:r>
                            </m:sub>
                          </m:sSub>
                        </m:e>
                      </m:d>
                      <m:r>
                        <a:rPr lang="en-US" altLang="zh-CN" sz="2400" b="0" i="1" smtClean="0">
                          <a:latin typeface="Cambria Math" panose="02040503050406030204" pitchFamily="18" charset="0"/>
                        </a:rPr>
                        <m:t>𝑝</m:t>
                      </m:r>
                      <m:d>
                        <m:dPr>
                          <m:ctrlPr>
                            <a:rPr lang="en-US" altLang="zh-CN" sz="2400" b="0" i="1" smtClean="0">
                              <a:latin typeface="Cambria Math" panose="02040503050406030204" pitchFamily="18" charset="0"/>
                            </a:rPr>
                          </m:ctrlPr>
                        </m:dPr>
                        <m:e>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𝑥</m:t>
                              </m:r>
                            </m:e>
                            <m:sub>
                              <m:r>
                                <a:rPr lang="en-US" altLang="zh-CN" sz="2400" b="0" i="1" smtClean="0">
                                  <a:latin typeface="Cambria Math" panose="02040503050406030204" pitchFamily="18" charset="0"/>
                                </a:rPr>
                                <m:t>𝑡</m:t>
                              </m:r>
                              <m:r>
                                <a:rPr lang="en-US" altLang="zh-CN" sz="2400" b="0" i="1" smtClean="0">
                                  <a:latin typeface="Cambria Math" panose="02040503050406030204" pitchFamily="18" charset="0"/>
                                </a:rPr>
                                <m:t>−1</m:t>
                              </m:r>
                            </m:sub>
                          </m:sSub>
                        </m:e>
                        <m:e>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𝑦</m:t>
                              </m:r>
                            </m:e>
                            <m:sub>
                              <m:r>
                                <a:rPr lang="en-US" altLang="zh-CN" sz="2400" b="0" i="1" smtClean="0">
                                  <a:latin typeface="Cambria Math" panose="02040503050406030204" pitchFamily="18" charset="0"/>
                                </a:rPr>
                                <m:t>1:</m:t>
                              </m:r>
                              <m:r>
                                <a:rPr lang="en-US" altLang="zh-CN" sz="2400" b="0" i="1" smtClean="0">
                                  <a:latin typeface="Cambria Math" panose="02040503050406030204" pitchFamily="18" charset="0"/>
                                </a:rPr>
                                <m:t>𝑘</m:t>
                              </m:r>
                              <m:r>
                                <a:rPr lang="en-US" altLang="zh-CN" sz="2400" b="0" i="1" smtClean="0">
                                  <a:latin typeface="Cambria Math" panose="02040503050406030204" pitchFamily="18" charset="0"/>
                                </a:rPr>
                                <m:t>−1</m:t>
                              </m:r>
                            </m:sub>
                          </m:sSub>
                        </m:e>
                      </m:d>
                      <m:r>
                        <a:rPr lang="en-US" altLang="zh-CN" sz="2400" b="0" i="1" smtClean="0">
                          <a:latin typeface="Cambria Math" panose="02040503050406030204" pitchFamily="18" charset="0"/>
                        </a:rPr>
                        <m:t>𝑑</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𝑥</m:t>
                          </m:r>
                        </m:e>
                        <m:sub>
                          <m:r>
                            <a:rPr lang="en-US" altLang="zh-CN" sz="2400" b="0" i="1" smtClean="0">
                              <a:latin typeface="Cambria Math" panose="02040503050406030204" pitchFamily="18" charset="0"/>
                            </a:rPr>
                            <m:t>𝑡</m:t>
                          </m:r>
                          <m:r>
                            <a:rPr lang="en-US" altLang="zh-CN" sz="2400" b="0" i="1" smtClean="0">
                              <a:latin typeface="Cambria Math" panose="02040503050406030204" pitchFamily="18" charset="0"/>
                            </a:rPr>
                            <m:t>−1</m:t>
                          </m:r>
                        </m:sub>
                      </m:sSub>
                    </m:oMath>
                  </m:oMathPara>
                </a14:m>
                <a:endParaRPr lang="zh-CN" altLang="en-US" sz="2400" dirty="0"/>
              </a:p>
            </p:txBody>
          </p:sp>
        </mc:Choice>
        <mc:Fallback>
          <p:sp>
            <p:nvSpPr>
              <p:cNvPr id="4" name="文本框 3">
                <a:extLst>
                  <a:ext uri="{FF2B5EF4-FFF2-40B4-BE49-F238E27FC236}">
                    <a16:creationId xmlns:a16="http://schemas.microsoft.com/office/drawing/2014/main" id="{4E7191BD-FF15-4521-995B-0D8423537044}"/>
                  </a:ext>
                </a:extLst>
              </p:cNvPr>
              <p:cNvSpPr txBox="1">
                <a:spLocks noRot="1" noChangeAspect="1" noMove="1" noResize="1" noEditPoints="1" noAdjustHandles="1" noChangeArrowheads="1" noChangeShapeType="1" noTextEdit="1"/>
              </p:cNvSpPr>
              <p:nvPr/>
            </p:nvSpPr>
            <p:spPr>
              <a:xfrm>
                <a:off x="2385742" y="2644262"/>
                <a:ext cx="7181850" cy="475643"/>
              </a:xfrm>
              <a:prstGeom prst="rect">
                <a:avLst/>
              </a:prstGeom>
              <a:blipFill>
                <a:blip r:embed="rId7"/>
                <a:stretch>
                  <a:fillRect t="-2564" b="-20513"/>
                </a:stretch>
              </a:blipFill>
            </p:spPr>
            <p:txBody>
              <a:bodyPr/>
              <a:lstStyle/>
              <a:p>
                <a:r>
                  <a:rPr lang="zh-CN" altLang="en-US">
                    <a:noFill/>
                  </a:rPr>
                  <a:t> </a:t>
                </a:r>
              </a:p>
            </p:txBody>
          </p:sp>
        </mc:Fallback>
      </mc:AlternateContent>
      <p:cxnSp>
        <p:nvCxnSpPr>
          <p:cNvPr id="8" name="直接箭头连接符 7">
            <a:extLst>
              <a:ext uri="{FF2B5EF4-FFF2-40B4-BE49-F238E27FC236}">
                <a16:creationId xmlns:a16="http://schemas.microsoft.com/office/drawing/2014/main" id="{7182C118-7155-4ED0-9E9D-019011D287EB}"/>
              </a:ext>
            </a:extLst>
          </p:cNvPr>
          <p:cNvCxnSpPr>
            <a:cxnSpLocks/>
            <a:stCxn id="4" idx="2"/>
          </p:cNvCxnSpPr>
          <p:nvPr/>
        </p:nvCxnSpPr>
        <p:spPr>
          <a:xfrm>
            <a:off x="5976667" y="3119905"/>
            <a:ext cx="1299119" cy="514047"/>
          </a:xfrm>
          <a:prstGeom prst="straightConnector1">
            <a:avLst/>
          </a:prstGeom>
          <a:ln w="254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32E6ED0D-1850-4AE9-A1FC-10DA5F86D76B}"/>
              </a:ext>
            </a:extLst>
          </p:cNvPr>
          <p:cNvSpPr txBox="1"/>
          <p:nvPr/>
        </p:nvSpPr>
        <p:spPr>
          <a:xfrm>
            <a:off x="6096000" y="3633952"/>
            <a:ext cx="2580640" cy="400110"/>
          </a:xfrm>
          <a:prstGeom prst="rect">
            <a:avLst/>
          </a:prstGeom>
          <a:noFill/>
        </p:spPr>
        <p:txBody>
          <a:bodyPr wrap="square" rtlCol="0">
            <a:spAutoFit/>
          </a:bodyPr>
          <a:lstStyle/>
          <a:p>
            <a:r>
              <a:rPr lang="zh-CN" altLang="en-US" sz="2000" b="1" dirty="0">
                <a:latin typeface="宋体" panose="02010600030101010101" pitchFamily="2" charset="-122"/>
                <a:ea typeface="宋体" panose="02010600030101010101" pitchFamily="2" charset="-122"/>
              </a:rPr>
              <a:t>由状态转移模型决定</a:t>
            </a:r>
          </a:p>
        </p:txBody>
      </p:sp>
      <p:cxnSp>
        <p:nvCxnSpPr>
          <p:cNvPr id="23" name="直接箭头连接符 22">
            <a:extLst>
              <a:ext uri="{FF2B5EF4-FFF2-40B4-BE49-F238E27FC236}">
                <a16:creationId xmlns:a16="http://schemas.microsoft.com/office/drawing/2014/main" id="{11E7929F-8B8F-4999-A979-387466327548}"/>
              </a:ext>
            </a:extLst>
          </p:cNvPr>
          <p:cNvCxnSpPr>
            <a:cxnSpLocks/>
          </p:cNvCxnSpPr>
          <p:nvPr/>
        </p:nvCxnSpPr>
        <p:spPr>
          <a:xfrm>
            <a:off x="7796048" y="3119905"/>
            <a:ext cx="1939159" cy="455397"/>
          </a:xfrm>
          <a:prstGeom prst="straightConnector1">
            <a:avLst/>
          </a:prstGeom>
          <a:ln w="254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27" name="文本框 26">
            <a:extLst>
              <a:ext uri="{FF2B5EF4-FFF2-40B4-BE49-F238E27FC236}">
                <a16:creationId xmlns:a16="http://schemas.microsoft.com/office/drawing/2014/main" id="{3613CF9A-5313-436B-BE77-F9E29C4CBDAF}"/>
              </a:ext>
            </a:extLst>
          </p:cNvPr>
          <p:cNvSpPr txBox="1"/>
          <p:nvPr/>
        </p:nvSpPr>
        <p:spPr>
          <a:xfrm>
            <a:off x="8894781" y="3633952"/>
            <a:ext cx="2332019" cy="400110"/>
          </a:xfrm>
          <a:prstGeom prst="rect">
            <a:avLst/>
          </a:prstGeom>
          <a:noFill/>
        </p:spPr>
        <p:txBody>
          <a:bodyPr wrap="square" rtlCol="0">
            <a:spAutoFit/>
          </a:bodyPr>
          <a:lstStyle/>
          <a:p>
            <a:r>
              <a:rPr lang="zh-CN" altLang="en-US" sz="2000" b="1" dirty="0">
                <a:latin typeface="宋体" panose="02010600030101010101" pitchFamily="2" charset="-122"/>
                <a:ea typeface="宋体" panose="02010600030101010101" pitchFamily="2" charset="-122"/>
              </a:rPr>
              <a:t>前一时刻的分布</a:t>
            </a:r>
          </a:p>
        </p:txBody>
      </p:sp>
      <p:sp>
        <p:nvSpPr>
          <p:cNvPr id="10" name="文本框 9">
            <a:extLst>
              <a:ext uri="{FF2B5EF4-FFF2-40B4-BE49-F238E27FC236}">
                <a16:creationId xmlns:a16="http://schemas.microsoft.com/office/drawing/2014/main" id="{E11D4824-6F6D-4793-962C-3272734B5C9A}"/>
              </a:ext>
            </a:extLst>
          </p:cNvPr>
          <p:cNvSpPr txBox="1"/>
          <p:nvPr/>
        </p:nvSpPr>
        <p:spPr>
          <a:xfrm>
            <a:off x="1223137" y="2644262"/>
            <a:ext cx="1673293" cy="461665"/>
          </a:xfrm>
          <a:prstGeom prst="rect">
            <a:avLst/>
          </a:prstGeom>
          <a:noFill/>
        </p:spPr>
        <p:txBody>
          <a:bodyPr wrap="square" rtlCol="0">
            <a:spAutoFit/>
          </a:bodyPr>
          <a:lstStyle/>
          <a:p>
            <a:pPr marL="342900" indent="-342900">
              <a:buFont typeface="Arial" panose="020B0604020202020204" pitchFamily="34" charset="0"/>
              <a:buChar char="•"/>
            </a:pPr>
            <a:r>
              <a:rPr lang="zh-CN" altLang="en-US" sz="2400" b="1" dirty="0">
                <a:latin typeface="宋体" panose="02010600030101010101" pitchFamily="2" charset="-122"/>
                <a:ea typeface="宋体" panose="02010600030101010101" pitchFamily="2" charset="-122"/>
              </a:rPr>
              <a:t>预测：</a:t>
            </a:r>
          </a:p>
        </p:txBody>
      </p:sp>
      <p:sp>
        <p:nvSpPr>
          <p:cNvPr id="28" name="文本框 27">
            <a:extLst>
              <a:ext uri="{FF2B5EF4-FFF2-40B4-BE49-F238E27FC236}">
                <a16:creationId xmlns:a16="http://schemas.microsoft.com/office/drawing/2014/main" id="{D56847DA-224C-42F0-9C53-A1CEFDBEFE02}"/>
              </a:ext>
            </a:extLst>
          </p:cNvPr>
          <p:cNvSpPr txBox="1"/>
          <p:nvPr/>
        </p:nvSpPr>
        <p:spPr>
          <a:xfrm>
            <a:off x="1223137" y="4474490"/>
            <a:ext cx="1673293" cy="461665"/>
          </a:xfrm>
          <a:prstGeom prst="rect">
            <a:avLst/>
          </a:prstGeom>
          <a:noFill/>
        </p:spPr>
        <p:txBody>
          <a:bodyPr wrap="square" rtlCol="0">
            <a:spAutoFit/>
          </a:bodyPr>
          <a:lstStyle/>
          <a:p>
            <a:pPr marL="342900" indent="-342900">
              <a:buFont typeface="Arial" panose="020B0604020202020204" pitchFamily="34" charset="0"/>
              <a:buChar char="•"/>
            </a:pPr>
            <a:r>
              <a:rPr lang="zh-CN" altLang="en-US" sz="2400" b="1" dirty="0">
                <a:latin typeface="宋体" panose="02010600030101010101" pitchFamily="2" charset="-122"/>
                <a:ea typeface="宋体" panose="02010600030101010101" pitchFamily="2" charset="-122"/>
              </a:rPr>
              <a:t>更新：</a:t>
            </a:r>
          </a:p>
        </p:txBody>
      </p:sp>
      <mc:AlternateContent xmlns:mc="http://schemas.openxmlformats.org/markup-compatibility/2006">
        <mc:Choice xmlns:a14="http://schemas.microsoft.com/office/drawing/2010/main" Requires="a14">
          <p:sp>
            <p:nvSpPr>
              <p:cNvPr id="31" name="文本框 30">
                <a:extLst>
                  <a:ext uri="{FF2B5EF4-FFF2-40B4-BE49-F238E27FC236}">
                    <a16:creationId xmlns:a16="http://schemas.microsoft.com/office/drawing/2014/main" id="{C120C885-F49C-4539-B98C-A055D736F9E0}"/>
                  </a:ext>
                </a:extLst>
              </p:cNvPr>
              <p:cNvSpPr txBox="1"/>
              <p:nvPr/>
            </p:nvSpPr>
            <p:spPr>
              <a:xfrm>
                <a:off x="1834644" y="4264543"/>
                <a:ext cx="7181850" cy="895117"/>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𝑝</m:t>
                      </m:r>
                      <m:d>
                        <m:dPr>
                          <m:ctrlPr>
                            <a:rPr lang="en-US" altLang="zh-CN" sz="2400" i="1" smtClean="0">
                              <a:latin typeface="Cambria Math" panose="02040503050406030204" pitchFamily="18" charset="0"/>
                            </a:rPr>
                          </m:ctrlPr>
                        </m:dPr>
                        <m:e>
                          <m:sSub>
                            <m:sSubPr>
                              <m:ctrlPr>
                                <a:rPr lang="en-US" altLang="zh-CN" sz="2400" i="1" smtClean="0">
                                  <a:latin typeface="Cambria Math" panose="02040503050406030204" pitchFamily="18" charset="0"/>
                                </a:rPr>
                              </m:ctrlPr>
                            </m:sSubPr>
                            <m:e>
                              <m:r>
                                <a:rPr lang="en-US" altLang="zh-CN" sz="2400" b="0" i="1" smtClean="0">
                                  <a:latin typeface="Cambria Math" panose="02040503050406030204" pitchFamily="18" charset="0"/>
                                </a:rPr>
                                <m:t>𝑥</m:t>
                              </m:r>
                            </m:e>
                            <m:sub>
                              <m:r>
                                <a:rPr lang="en-US" altLang="zh-CN" sz="2400" b="0" i="1" smtClean="0">
                                  <a:latin typeface="Cambria Math" panose="02040503050406030204" pitchFamily="18" charset="0"/>
                                </a:rPr>
                                <m:t>𝑡</m:t>
                              </m:r>
                            </m:sub>
                          </m:sSub>
                        </m:e>
                        <m:e>
                          <m:sSub>
                            <m:sSubPr>
                              <m:ctrlPr>
                                <a:rPr lang="en-US" altLang="zh-CN" sz="2400" i="1" smtClean="0">
                                  <a:latin typeface="Cambria Math" panose="02040503050406030204" pitchFamily="18" charset="0"/>
                                </a:rPr>
                              </m:ctrlPr>
                            </m:sSubPr>
                            <m:e>
                              <m:r>
                                <a:rPr lang="en-US" altLang="zh-CN" sz="2400" b="0" i="1" smtClean="0">
                                  <a:latin typeface="Cambria Math" panose="02040503050406030204" pitchFamily="18" charset="0"/>
                                </a:rPr>
                                <m:t>𝑦</m:t>
                              </m:r>
                            </m:e>
                            <m:sub>
                              <m:r>
                                <a:rPr lang="en-US" altLang="zh-CN" sz="2400" b="0" i="1" smtClean="0">
                                  <a:latin typeface="Cambria Math" panose="02040503050406030204" pitchFamily="18" charset="0"/>
                                </a:rPr>
                                <m:t>1:</m:t>
                              </m:r>
                              <m:r>
                                <a:rPr lang="en-US" altLang="zh-CN" sz="2400" b="0" i="1" smtClean="0">
                                  <a:latin typeface="Cambria Math" panose="02040503050406030204" pitchFamily="18" charset="0"/>
                                </a:rPr>
                                <m:t>𝑘</m:t>
                              </m:r>
                            </m:sub>
                          </m:sSub>
                        </m:e>
                      </m:d>
                      <m:r>
                        <a:rPr lang="en-US" altLang="zh-CN" sz="2400" b="0" i="1" smtClean="0">
                          <a:latin typeface="Cambria Math" panose="02040503050406030204" pitchFamily="18" charset="0"/>
                        </a:rPr>
                        <m:t>=</m:t>
                      </m:r>
                      <m:f>
                        <m:fPr>
                          <m:ctrlPr>
                            <a:rPr lang="en-US" altLang="zh-CN" sz="2400" b="0" i="1" smtClean="0">
                              <a:latin typeface="Cambria Math" panose="02040503050406030204" pitchFamily="18" charset="0"/>
                            </a:rPr>
                          </m:ctrlPr>
                        </m:fPr>
                        <m:num>
                          <m:r>
                            <a:rPr lang="en-US" altLang="zh-CN" sz="2400" b="0" i="1" smtClean="0">
                              <a:latin typeface="Cambria Math" panose="02040503050406030204" pitchFamily="18" charset="0"/>
                            </a:rPr>
                            <m:t>𝑝</m:t>
                          </m:r>
                          <m:d>
                            <m:dPr>
                              <m:ctrlPr>
                                <a:rPr lang="en-US" altLang="zh-CN" sz="2400" b="0" i="1" smtClean="0">
                                  <a:latin typeface="Cambria Math" panose="02040503050406030204" pitchFamily="18" charset="0"/>
                                </a:rPr>
                              </m:ctrlPr>
                            </m:dPr>
                            <m:e>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𝑦</m:t>
                                  </m:r>
                                </m:e>
                                <m:sub>
                                  <m:r>
                                    <a:rPr lang="en-US" altLang="zh-CN" sz="2400" b="0" i="1" smtClean="0">
                                      <a:latin typeface="Cambria Math" panose="02040503050406030204" pitchFamily="18" charset="0"/>
                                    </a:rPr>
                                    <m:t>𝑡</m:t>
                                  </m:r>
                                </m:sub>
                              </m:sSub>
                            </m:e>
                            <m:e>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𝑥</m:t>
                                  </m:r>
                                </m:e>
                                <m:sub>
                                  <m:r>
                                    <a:rPr lang="en-US" altLang="zh-CN" sz="2400" b="0" i="1" smtClean="0">
                                      <a:latin typeface="Cambria Math" panose="02040503050406030204" pitchFamily="18" charset="0"/>
                                    </a:rPr>
                                    <m:t>𝑡</m:t>
                                  </m:r>
                                </m:sub>
                              </m:sSub>
                            </m:e>
                          </m:d>
                          <m:r>
                            <a:rPr lang="en-US" altLang="zh-CN" sz="2400" b="0" i="1" smtClean="0">
                              <a:latin typeface="Cambria Math" panose="02040503050406030204" pitchFamily="18" charset="0"/>
                            </a:rPr>
                            <m:t>𝑝</m:t>
                          </m:r>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𝑥</m:t>
                              </m:r>
                            </m:e>
                            <m:sub>
                              <m:r>
                                <a:rPr lang="en-US" altLang="zh-CN" sz="2400" b="0" i="1" smtClean="0">
                                  <a:latin typeface="Cambria Math" panose="02040503050406030204" pitchFamily="18" charset="0"/>
                                </a:rPr>
                                <m:t>𝑡</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𝑦</m:t>
                              </m:r>
                            </m:e>
                            <m:sub>
                              <m:r>
                                <a:rPr lang="en-US" altLang="zh-CN" sz="2400" b="0" i="1" smtClean="0">
                                  <a:latin typeface="Cambria Math" panose="02040503050406030204" pitchFamily="18" charset="0"/>
                                </a:rPr>
                                <m:t>1:</m:t>
                              </m:r>
                              <m:r>
                                <a:rPr lang="en-US" altLang="zh-CN" sz="2400" b="0" i="1" smtClean="0">
                                  <a:latin typeface="Cambria Math" panose="02040503050406030204" pitchFamily="18" charset="0"/>
                                </a:rPr>
                                <m:t>𝑘</m:t>
                              </m:r>
                              <m:r>
                                <a:rPr lang="en-US" altLang="zh-CN" sz="2400" b="0" i="1" smtClean="0">
                                  <a:latin typeface="Cambria Math" panose="02040503050406030204" pitchFamily="18" charset="0"/>
                                </a:rPr>
                                <m:t>−1</m:t>
                              </m:r>
                            </m:sub>
                          </m:sSub>
                          <m:r>
                            <a:rPr lang="en-US" altLang="zh-CN" sz="2400" b="0" i="1" smtClean="0">
                              <a:latin typeface="Cambria Math" panose="02040503050406030204" pitchFamily="18" charset="0"/>
                            </a:rPr>
                            <m:t>)</m:t>
                          </m:r>
                        </m:num>
                        <m:den>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𝑝</m:t>
                          </m:r>
                          <m:d>
                            <m:dPr>
                              <m:ctrlPr>
                                <a:rPr lang="en-US" altLang="zh-CN" sz="2400" b="0" i="1" smtClean="0">
                                  <a:latin typeface="Cambria Math" panose="02040503050406030204" pitchFamily="18" charset="0"/>
                                </a:rPr>
                              </m:ctrlPr>
                            </m:dPr>
                            <m:e>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𝑦</m:t>
                                  </m:r>
                                </m:e>
                                <m:sub>
                                  <m:r>
                                    <a:rPr lang="en-US" altLang="zh-CN" sz="2400" b="0" i="1" smtClean="0">
                                      <a:latin typeface="Cambria Math" panose="02040503050406030204" pitchFamily="18" charset="0"/>
                                    </a:rPr>
                                    <m:t>𝑡</m:t>
                                  </m:r>
                                </m:sub>
                              </m:sSub>
                            </m:e>
                            <m:e>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𝑥</m:t>
                                  </m:r>
                                </m:e>
                                <m:sub>
                                  <m:r>
                                    <a:rPr lang="en-US" altLang="zh-CN" sz="2400" b="0" i="1" smtClean="0">
                                      <a:latin typeface="Cambria Math" panose="02040503050406030204" pitchFamily="18" charset="0"/>
                                    </a:rPr>
                                    <m:t>𝑡</m:t>
                                  </m:r>
                                </m:sub>
                              </m:sSub>
                            </m:e>
                          </m:d>
                          <m:r>
                            <a:rPr lang="en-US" altLang="zh-CN" sz="2400" b="0" i="1" smtClean="0">
                              <a:latin typeface="Cambria Math" panose="02040503050406030204" pitchFamily="18" charset="0"/>
                            </a:rPr>
                            <m:t>𝑝</m:t>
                          </m:r>
                          <m:d>
                            <m:dPr>
                              <m:ctrlPr>
                                <a:rPr lang="en-US" altLang="zh-CN" sz="2400" b="0" i="1" smtClean="0">
                                  <a:latin typeface="Cambria Math" panose="02040503050406030204" pitchFamily="18" charset="0"/>
                                </a:rPr>
                              </m:ctrlPr>
                            </m:dPr>
                            <m:e>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𝑦</m:t>
                                  </m:r>
                                </m:e>
                                <m:sub>
                                  <m:r>
                                    <a:rPr lang="en-US" altLang="zh-CN" sz="2400" b="0" i="1" smtClean="0">
                                      <a:latin typeface="Cambria Math" panose="02040503050406030204" pitchFamily="18" charset="0"/>
                                    </a:rPr>
                                    <m:t>𝑡</m:t>
                                  </m:r>
                                </m:sub>
                              </m:sSub>
                            </m:e>
                            <m:e>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𝑦</m:t>
                                  </m:r>
                                </m:e>
                                <m:sub>
                                  <m:r>
                                    <a:rPr lang="en-US" altLang="zh-CN" sz="2400" b="0" i="1" smtClean="0">
                                      <a:latin typeface="Cambria Math" panose="02040503050406030204" pitchFamily="18" charset="0"/>
                                    </a:rPr>
                                    <m:t>1:</m:t>
                                  </m:r>
                                  <m:r>
                                    <a:rPr lang="en-US" altLang="zh-CN" sz="2400" b="0" i="1" smtClean="0">
                                      <a:latin typeface="Cambria Math" panose="02040503050406030204" pitchFamily="18" charset="0"/>
                                    </a:rPr>
                                    <m:t>𝑘</m:t>
                                  </m:r>
                                  <m:r>
                                    <a:rPr lang="en-US" altLang="zh-CN" sz="2400" b="0" i="1" smtClean="0">
                                      <a:latin typeface="Cambria Math" panose="02040503050406030204" pitchFamily="18" charset="0"/>
                                    </a:rPr>
                                    <m:t>−1</m:t>
                                  </m:r>
                                </m:sub>
                              </m:sSub>
                            </m:e>
                          </m:d>
                          <m:r>
                            <a:rPr lang="en-US" altLang="zh-CN" sz="2400" b="0" i="1" smtClean="0">
                              <a:latin typeface="Cambria Math" panose="02040503050406030204" pitchFamily="18" charset="0"/>
                            </a:rPr>
                            <m:t>𝑑</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𝑥</m:t>
                              </m:r>
                            </m:e>
                            <m:sub>
                              <m:r>
                                <a:rPr lang="en-US" altLang="zh-CN" sz="2400" b="0" i="1" smtClean="0">
                                  <a:latin typeface="Cambria Math" panose="02040503050406030204" pitchFamily="18" charset="0"/>
                                </a:rPr>
                                <m:t>𝑡</m:t>
                              </m:r>
                            </m:sub>
                          </m:sSub>
                        </m:den>
                      </m:f>
                    </m:oMath>
                  </m:oMathPara>
                </a14:m>
                <a:endParaRPr lang="en-US" altLang="zh-CN" sz="2400" b="0" dirty="0"/>
              </a:p>
            </p:txBody>
          </p:sp>
        </mc:Choice>
        <mc:Fallback>
          <p:sp>
            <p:nvSpPr>
              <p:cNvPr id="31" name="文本框 30">
                <a:extLst>
                  <a:ext uri="{FF2B5EF4-FFF2-40B4-BE49-F238E27FC236}">
                    <a16:creationId xmlns:a16="http://schemas.microsoft.com/office/drawing/2014/main" id="{C120C885-F49C-4539-B98C-A055D736F9E0}"/>
                  </a:ext>
                </a:extLst>
              </p:cNvPr>
              <p:cNvSpPr txBox="1">
                <a:spLocks noRot="1" noChangeAspect="1" noMove="1" noResize="1" noEditPoints="1" noAdjustHandles="1" noChangeArrowheads="1" noChangeShapeType="1" noTextEdit="1"/>
              </p:cNvSpPr>
              <p:nvPr/>
            </p:nvSpPr>
            <p:spPr>
              <a:xfrm>
                <a:off x="1834644" y="4264543"/>
                <a:ext cx="7181850" cy="895117"/>
              </a:xfrm>
              <a:prstGeom prst="rect">
                <a:avLst/>
              </a:prstGeom>
              <a:blipFill>
                <a:blip r:embed="rId8"/>
                <a:stretch>
                  <a:fillRect/>
                </a:stretch>
              </a:blipFill>
            </p:spPr>
            <p:txBody>
              <a:bodyPr/>
              <a:lstStyle/>
              <a:p>
                <a:r>
                  <a:rPr lang="zh-CN" altLang="en-US">
                    <a:noFill/>
                  </a:rPr>
                  <a:t> </a:t>
                </a:r>
              </a:p>
            </p:txBody>
          </p:sp>
        </mc:Fallback>
      </mc:AlternateContent>
      <p:sp>
        <p:nvSpPr>
          <p:cNvPr id="20" name="文本框 19">
            <a:extLst>
              <a:ext uri="{FF2B5EF4-FFF2-40B4-BE49-F238E27FC236}">
                <a16:creationId xmlns:a16="http://schemas.microsoft.com/office/drawing/2014/main" id="{B22D53A6-BFB7-42B6-AB50-F2D26941AD87}"/>
              </a:ext>
            </a:extLst>
          </p:cNvPr>
          <p:cNvSpPr txBox="1"/>
          <p:nvPr/>
        </p:nvSpPr>
        <p:spPr>
          <a:xfrm>
            <a:off x="1155699" y="1727200"/>
            <a:ext cx="7741165" cy="461665"/>
          </a:xfrm>
          <a:prstGeom prst="rect">
            <a:avLst/>
          </a:prstGeom>
          <a:noFill/>
        </p:spPr>
        <p:txBody>
          <a:bodyPr wrap="square" rtlCol="0">
            <a:spAutoFit/>
          </a:bodyPr>
          <a:lstStyle/>
          <a:p>
            <a:r>
              <a:rPr lang="zh-CN" altLang="en-US" sz="2400" b="1" dirty="0">
                <a:latin typeface="宋体" panose="02010600030101010101" pitchFamily="2" charset="-122"/>
                <a:ea typeface="宋体" panose="02010600030101010101" pitchFamily="2" charset="-122"/>
              </a:rPr>
              <a:t>核心思想：利用观测数据不断修正对系统状态的估计</a:t>
            </a:r>
          </a:p>
        </p:txBody>
      </p:sp>
      <p:cxnSp>
        <p:nvCxnSpPr>
          <p:cNvPr id="37" name="直接箭头连接符 36">
            <a:extLst>
              <a:ext uri="{FF2B5EF4-FFF2-40B4-BE49-F238E27FC236}">
                <a16:creationId xmlns:a16="http://schemas.microsoft.com/office/drawing/2014/main" id="{3FD7D133-9453-4F51-96D4-45EA744A8E83}"/>
              </a:ext>
            </a:extLst>
          </p:cNvPr>
          <p:cNvCxnSpPr>
            <a:cxnSpLocks/>
          </p:cNvCxnSpPr>
          <p:nvPr/>
        </p:nvCxnSpPr>
        <p:spPr>
          <a:xfrm flipH="1" flipV="1">
            <a:off x="7796048" y="4507975"/>
            <a:ext cx="1719068" cy="197347"/>
          </a:xfrm>
          <a:prstGeom prst="straightConnector1">
            <a:avLst/>
          </a:prstGeom>
          <a:ln w="254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3" name="文本框 42">
            <a:extLst>
              <a:ext uri="{FF2B5EF4-FFF2-40B4-BE49-F238E27FC236}">
                <a16:creationId xmlns:a16="http://schemas.microsoft.com/office/drawing/2014/main" id="{8C907893-73B4-4F18-8065-7358EB76AC4E}"/>
              </a:ext>
            </a:extLst>
          </p:cNvPr>
          <p:cNvSpPr txBox="1"/>
          <p:nvPr/>
        </p:nvSpPr>
        <p:spPr>
          <a:xfrm>
            <a:off x="9567592" y="4304145"/>
            <a:ext cx="1598428" cy="1015663"/>
          </a:xfrm>
          <a:prstGeom prst="rect">
            <a:avLst/>
          </a:prstGeom>
          <a:noFill/>
        </p:spPr>
        <p:txBody>
          <a:bodyPr wrap="square" rtlCol="0">
            <a:spAutoFit/>
          </a:bodyPr>
          <a:lstStyle/>
          <a:p>
            <a:r>
              <a:rPr lang="zh-CN" altLang="en-US" sz="2000" b="1" dirty="0">
                <a:latin typeface="宋体" panose="02010600030101010101" pitchFamily="2" charset="-122"/>
                <a:ea typeface="宋体" panose="02010600030101010101" pitchFamily="2" charset="-122"/>
              </a:rPr>
              <a:t>确保后验分布有效的归一化项</a:t>
            </a:r>
          </a:p>
        </p:txBody>
      </p:sp>
    </p:spTree>
    <p:custDataLst>
      <p:tags r:id="rId1"/>
    </p:custDataLst>
    <p:extLst>
      <p:ext uri="{BB962C8B-B14F-4D97-AF65-F5344CB8AC3E}">
        <p14:creationId xmlns:p14="http://schemas.microsoft.com/office/powerpoint/2010/main" val="126784112"/>
      </p:ext>
    </p:extLst>
  </p:cSld>
  <p:clrMapOvr>
    <a:masterClrMapping/>
  </p:clrMapOvr>
  <p:transition advTm="58902"/>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BF998C-3C04-F3A1-9A9C-EBE3F43E90D1}"/>
            </a:ext>
          </a:extLst>
        </p:cNvPr>
        <p:cNvGrpSpPr/>
        <p:nvPr/>
      </p:nvGrpSpPr>
      <p:grpSpPr>
        <a:xfrm>
          <a:off x="0" y="0"/>
          <a:ext cx="0" cy="0"/>
          <a:chOff x="0" y="0"/>
          <a:chExt cx="0" cy="0"/>
        </a:xfrm>
      </p:grpSpPr>
      <p:sp>
        <p:nvSpPr>
          <p:cNvPr id="42" name="矩形 41">
            <a:extLst>
              <a:ext uri="{FF2B5EF4-FFF2-40B4-BE49-F238E27FC236}">
                <a16:creationId xmlns:a16="http://schemas.microsoft.com/office/drawing/2014/main" id="{C09B0794-3005-B5B0-3186-449125D2D097}"/>
              </a:ext>
            </a:extLst>
          </p:cNvPr>
          <p:cNvSpPr/>
          <p:nvPr/>
        </p:nvSpPr>
        <p:spPr>
          <a:xfrm>
            <a:off x="0" y="6396335"/>
            <a:ext cx="12192000" cy="46166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矩形 13">
            <a:extLst>
              <a:ext uri="{FF2B5EF4-FFF2-40B4-BE49-F238E27FC236}">
                <a16:creationId xmlns:a16="http://schemas.microsoft.com/office/drawing/2014/main" id="{4A91AA0C-03DF-B88E-E805-A5A51AE6BE88}"/>
              </a:ext>
            </a:extLst>
          </p:cNvPr>
          <p:cNvSpPr/>
          <p:nvPr/>
        </p:nvSpPr>
        <p:spPr>
          <a:xfrm>
            <a:off x="0" y="0"/>
            <a:ext cx="12192000" cy="9838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16" name="图片 15">
            <a:extLst>
              <a:ext uri="{FF2B5EF4-FFF2-40B4-BE49-F238E27FC236}">
                <a16:creationId xmlns:a16="http://schemas.microsoft.com/office/drawing/2014/main" id="{23163834-55AB-4FD5-DFE7-BB3DC96F0587}"/>
              </a:ext>
            </a:extLst>
          </p:cNvPr>
          <p:cNvPicPr>
            <a:picLocks noChangeAspect="1"/>
          </p:cNvPicPr>
          <p:nvPr/>
        </p:nvPicPr>
        <p:blipFill>
          <a:blip r:embed="rId4" cstate="screen">
            <a:alphaModFix amt="70000"/>
          </a:blip>
          <a:stretch>
            <a:fillRect/>
          </a:stretch>
        </p:blipFill>
        <p:spPr>
          <a:xfrm>
            <a:off x="9467010" y="271210"/>
            <a:ext cx="2316446" cy="459707"/>
          </a:xfrm>
          <a:prstGeom prst="rect">
            <a:avLst/>
          </a:prstGeom>
        </p:spPr>
      </p:pic>
      <p:pic>
        <p:nvPicPr>
          <p:cNvPr id="18" name="图片 17">
            <a:extLst>
              <a:ext uri="{FF2B5EF4-FFF2-40B4-BE49-F238E27FC236}">
                <a16:creationId xmlns:a16="http://schemas.microsoft.com/office/drawing/2014/main" id="{951452D7-3B91-CB89-9E28-BE17BF3212C1}"/>
              </a:ext>
            </a:extLst>
          </p:cNvPr>
          <p:cNvPicPr>
            <a:picLocks noChangeAspect="1"/>
          </p:cNvPicPr>
          <p:nvPr/>
        </p:nvPicPr>
        <p:blipFill>
          <a:blip r:embed="rId5" cstate="screen">
            <a:alphaModFix amt="50000"/>
          </a:blip>
          <a:stretch>
            <a:fillRect/>
          </a:stretch>
        </p:blipFill>
        <p:spPr>
          <a:xfrm>
            <a:off x="363237" y="6490047"/>
            <a:ext cx="2580056" cy="316733"/>
          </a:xfrm>
          <a:prstGeom prst="rect">
            <a:avLst/>
          </a:prstGeom>
          <a:noFill/>
          <a:effectLst/>
        </p:spPr>
      </p:pic>
      <p:pic>
        <p:nvPicPr>
          <p:cNvPr id="24" name="图片 23">
            <a:extLst>
              <a:ext uri="{FF2B5EF4-FFF2-40B4-BE49-F238E27FC236}">
                <a16:creationId xmlns:a16="http://schemas.microsoft.com/office/drawing/2014/main" id="{1631742E-482A-F88D-96AF-66CDBA023943}"/>
              </a:ext>
            </a:extLst>
          </p:cNvPr>
          <p:cNvPicPr>
            <a:picLocks noChangeAspect="1"/>
          </p:cNvPicPr>
          <p:nvPr/>
        </p:nvPicPr>
        <p:blipFill>
          <a:blip r:embed="rId6" cstate="screen">
            <a:alphaModFix amt="50000"/>
          </a:blip>
          <a:stretch>
            <a:fillRect/>
          </a:stretch>
        </p:blipFill>
        <p:spPr>
          <a:xfrm>
            <a:off x="8896865" y="6530957"/>
            <a:ext cx="3038389" cy="185483"/>
          </a:xfrm>
          <a:prstGeom prst="rect">
            <a:avLst/>
          </a:prstGeom>
        </p:spPr>
      </p:pic>
      <p:sp>
        <p:nvSpPr>
          <p:cNvPr id="2" name="文本框 1">
            <a:extLst>
              <a:ext uri="{FF2B5EF4-FFF2-40B4-BE49-F238E27FC236}">
                <a16:creationId xmlns:a16="http://schemas.microsoft.com/office/drawing/2014/main" id="{9C67F91F-FAA2-2715-17E0-DB058C610D21}"/>
              </a:ext>
            </a:extLst>
          </p:cNvPr>
          <p:cNvSpPr txBox="1"/>
          <p:nvPr/>
        </p:nvSpPr>
        <p:spPr>
          <a:xfrm>
            <a:off x="262770" y="230332"/>
            <a:ext cx="595035" cy="523220"/>
          </a:xfrm>
          <a:prstGeom prst="rect">
            <a:avLst/>
          </a:prstGeom>
          <a:noFill/>
        </p:spPr>
        <p:txBody>
          <a:bodyPr wrap="none" rtlCol="0">
            <a:spAutoFit/>
          </a:bodyPr>
          <a:lstStyle/>
          <a:p>
            <a:r>
              <a:rPr kumimoji="1" lang="en-US" altLang="zh-CN" sz="2800" b="1" dirty="0">
                <a:solidFill>
                  <a:schemeClr val="bg1"/>
                </a:solidFill>
                <a:effectLst>
                  <a:outerShdw blurRad="50800" dist="38100" dir="5400000" algn="t" rotWithShape="0">
                    <a:prstClr val="black">
                      <a:alpha val="40000"/>
                    </a:prstClr>
                  </a:outerShdw>
                </a:effectLst>
                <a:latin typeface="Source Han Sans SC" panose="020B0500000000000000" pitchFamily="34" charset="-128"/>
                <a:ea typeface="Source Han Sans SC" panose="020B0500000000000000" pitchFamily="34" charset="-128"/>
              </a:rPr>
              <a:t>02</a:t>
            </a:r>
            <a:endParaRPr kumimoji="1" lang="zh-CN" altLang="en-US" sz="2800" b="1" dirty="0">
              <a:solidFill>
                <a:schemeClr val="bg1"/>
              </a:solidFill>
              <a:effectLst>
                <a:outerShdw blurRad="50800" dist="38100" dir="5400000" algn="t" rotWithShape="0">
                  <a:prstClr val="black">
                    <a:alpha val="40000"/>
                  </a:prstClr>
                </a:outerShdw>
              </a:effectLst>
              <a:latin typeface="Source Han Sans SC" panose="020B0500000000000000" pitchFamily="34" charset="-128"/>
              <a:ea typeface="Source Han Sans SC" panose="020B0500000000000000" pitchFamily="34" charset="-128"/>
            </a:endParaRPr>
          </a:p>
        </p:txBody>
      </p:sp>
      <p:cxnSp>
        <p:nvCxnSpPr>
          <p:cNvPr id="5" name="直线连接符 4">
            <a:extLst>
              <a:ext uri="{FF2B5EF4-FFF2-40B4-BE49-F238E27FC236}">
                <a16:creationId xmlns:a16="http://schemas.microsoft.com/office/drawing/2014/main" id="{4286983E-75F5-50F5-49CC-BB7DEF9D3059}"/>
              </a:ext>
            </a:extLst>
          </p:cNvPr>
          <p:cNvCxnSpPr/>
          <p:nvPr/>
        </p:nvCxnSpPr>
        <p:spPr>
          <a:xfrm>
            <a:off x="975691" y="282542"/>
            <a:ext cx="0" cy="4188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5" name="文本框 24">
            <a:extLst>
              <a:ext uri="{FF2B5EF4-FFF2-40B4-BE49-F238E27FC236}">
                <a16:creationId xmlns:a16="http://schemas.microsoft.com/office/drawing/2014/main" id="{42236DA1-3C61-6E36-A7F5-096E21E91D76}"/>
              </a:ext>
            </a:extLst>
          </p:cNvPr>
          <p:cNvSpPr txBox="1"/>
          <p:nvPr/>
        </p:nvSpPr>
        <p:spPr>
          <a:xfrm>
            <a:off x="1048783" y="178122"/>
            <a:ext cx="1627369" cy="523220"/>
          </a:xfrm>
          <a:prstGeom prst="rect">
            <a:avLst/>
          </a:prstGeom>
          <a:noFill/>
        </p:spPr>
        <p:txBody>
          <a:bodyPr wrap="none" rtlCol="0">
            <a:spAutoFit/>
          </a:bodyPr>
          <a:lstStyle/>
          <a:p>
            <a:pPr algn="ctr"/>
            <a:r>
              <a:rPr kumimoji="1" lang="zh-CN" altLang="en-US" sz="2800" b="1" dirty="0">
                <a:solidFill>
                  <a:schemeClr val="bg1"/>
                </a:solidFill>
                <a:latin typeface="宋体" panose="02010600030101010101" pitchFamily="2" charset="-122"/>
                <a:ea typeface="宋体" panose="02010600030101010101" pitchFamily="2" charset="-122"/>
              </a:rPr>
              <a:t>问题建模</a:t>
            </a:r>
          </a:p>
        </p:txBody>
      </p:sp>
      <p:sp>
        <p:nvSpPr>
          <p:cNvPr id="79" name="文本框 78">
            <a:extLst>
              <a:ext uri="{FF2B5EF4-FFF2-40B4-BE49-F238E27FC236}">
                <a16:creationId xmlns:a16="http://schemas.microsoft.com/office/drawing/2014/main" id="{33802304-C0C4-4E83-865F-B9268DBDDD61}"/>
              </a:ext>
            </a:extLst>
          </p:cNvPr>
          <p:cNvSpPr txBox="1"/>
          <p:nvPr/>
        </p:nvSpPr>
        <p:spPr>
          <a:xfrm>
            <a:off x="560286" y="1036040"/>
            <a:ext cx="8037613" cy="523220"/>
          </a:xfrm>
          <a:prstGeom prst="rect">
            <a:avLst/>
          </a:prstGeom>
          <a:noFill/>
        </p:spPr>
        <p:txBody>
          <a:bodyPr wrap="square" rtlCol="0">
            <a:spAutoFit/>
          </a:bodyPr>
          <a:lstStyle/>
          <a:p>
            <a:pPr marL="342900" indent="-342900">
              <a:buFont typeface="Wingdings" panose="05000000000000000000" pitchFamily="2" charset="2"/>
              <a:buChar char="n"/>
            </a:pPr>
            <a:r>
              <a:rPr lang="zh-CN" altLang="en-US" sz="2800" b="1" dirty="0">
                <a:latin typeface="宋体" panose="02010600030101010101" pitchFamily="2" charset="-122"/>
                <a:ea typeface="宋体" panose="02010600030101010101" pitchFamily="2" charset="-122"/>
              </a:rPr>
              <a:t>贝叶斯滤波与</a:t>
            </a:r>
            <a:r>
              <a:rPr lang="en-US" altLang="zh-CN" sz="2800" b="1" dirty="0">
                <a:latin typeface="宋体" panose="02010600030101010101" pitchFamily="2" charset="-122"/>
                <a:ea typeface="宋体" panose="02010600030101010101" pitchFamily="2" charset="-122"/>
              </a:rPr>
              <a:t>Diffusion</a:t>
            </a:r>
            <a:r>
              <a:rPr lang="zh-CN" altLang="en-US" sz="2800" b="1" dirty="0">
                <a:latin typeface="宋体" panose="02010600030101010101" pitchFamily="2" charset="-122"/>
                <a:ea typeface="宋体" panose="02010600030101010101" pitchFamily="2" charset="-122"/>
              </a:rPr>
              <a:t>模型</a:t>
            </a:r>
          </a:p>
        </p:txBody>
      </p:sp>
      <p:sp>
        <p:nvSpPr>
          <p:cNvPr id="10" name="文本框 9">
            <a:extLst>
              <a:ext uri="{FF2B5EF4-FFF2-40B4-BE49-F238E27FC236}">
                <a16:creationId xmlns:a16="http://schemas.microsoft.com/office/drawing/2014/main" id="{E11D4824-6F6D-4793-962C-3272734B5C9A}"/>
              </a:ext>
            </a:extLst>
          </p:cNvPr>
          <p:cNvSpPr txBox="1"/>
          <p:nvPr/>
        </p:nvSpPr>
        <p:spPr>
          <a:xfrm>
            <a:off x="996531" y="2969490"/>
            <a:ext cx="3359241" cy="2308324"/>
          </a:xfrm>
          <a:prstGeom prst="rect">
            <a:avLst/>
          </a:prstGeom>
          <a:noFill/>
        </p:spPr>
        <p:txBody>
          <a:bodyPr wrap="square" rtlCol="0">
            <a:spAutoFit/>
          </a:bodyPr>
          <a:lstStyle/>
          <a:p>
            <a:r>
              <a:rPr lang="zh-CN" altLang="en-US" sz="2400" b="1" dirty="0">
                <a:latin typeface="宋体" panose="02010600030101010101" pitchFamily="2" charset="-122"/>
                <a:ea typeface="宋体" panose="02010600030101010101" pitchFamily="2" charset="-122"/>
              </a:rPr>
              <a:t>贝叶斯滤波框架：</a:t>
            </a:r>
            <a:endParaRPr lang="en-US" altLang="zh-CN" sz="2400" b="1" dirty="0">
              <a:latin typeface="宋体" panose="02010600030101010101" pitchFamily="2" charset="-122"/>
              <a:ea typeface="宋体" panose="02010600030101010101" pitchFamily="2" charset="-122"/>
            </a:endParaRPr>
          </a:p>
          <a:p>
            <a:pPr marL="342900" indent="-342900">
              <a:buFont typeface="Arial" panose="020B0604020202020204" pitchFamily="34" charset="0"/>
              <a:buChar char="•"/>
            </a:pPr>
            <a:r>
              <a:rPr lang="zh-CN" altLang="en-US" sz="2400" b="1" dirty="0">
                <a:latin typeface="宋体" panose="02010600030101010101" pitchFamily="2" charset="-122"/>
                <a:ea typeface="宋体" panose="02010600030101010101" pitchFamily="2" charset="-122"/>
              </a:rPr>
              <a:t>状态转移模型：系统在不同时间步的状态之间的转移关系</a:t>
            </a:r>
            <a:endParaRPr lang="en-US" altLang="zh-CN" sz="2400" b="1" dirty="0">
              <a:latin typeface="宋体" panose="02010600030101010101" pitchFamily="2" charset="-122"/>
              <a:ea typeface="宋体" panose="02010600030101010101" pitchFamily="2" charset="-122"/>
            </a:endParaRPr>
          </a:p>
          <a:p>
            <a:pPr marL="342900" indent="-342900">
              <a:buFont typeface="Arial" panose="020B0604020202020204" pitchFamily="34" charset="0"/>
              <a:buChar char="•"/>
            </a:pPr>
            <a:r>
              <a:rPr lang="zh-CN" altLang="en-US" sz="2400" b="1" dirty="0">
                <a:latin typeface="宋体" panose="02010600030101010101" pitchFamily="2" charset="-122"/>
                <a:ea typeface="宋体" panose="02010600030101010101" pitchFamily="2" charset="-122"/>
              </a:rPr>
              <a:t>观测模型：描述系统状态如何被测量得到。</a:t>
            </a:r>
          </a:p>
        </p:txBody>
      </p:sp>
      <p:sp>
        <p:nvSpPr>
          <p:cNvPr id="29" name="文本框 28">
            <a:extLst>
              <a:ext uri="{FF2B5EF4-FFF2-40B4-BE49-F238E27FC236}">
                <a16:creationId xmlns:a16="http://schemas.microsoft.com/office/drawing/2014/main" id="{B5427602-F053-49D9-9009-07EFFB4D91D8}"/>
              </a:ext>
            </a:extLst>
          </p:cNvPr>
          <p:cNvSpPr txBox="1"/>
          <p:nvPr/>
        </p:nvSpPr>
        <p:spPr>
          <a:xfrm>
            <a:off x="7603066" y="2975647"/>
            <a:ext cx="3737705" cy="2308324"/>
          </a:xfrm>
          <a:prstGeom prst="rect">
            <a:avLst/>
          </a:prstGeom>
          <a:noFill/>
        </p:spPr>
        <p:txBody>
          <a:bodyPr wrap="square" rtlCol="0">
            <a:spAutoFit/>
          </a:bodyPr>
          <a:lstStyle/>
          <a:p>
            <a:r>
              <a:rPr lang="en-US" altLang="zh-CN" sz="2400" b="1" dirty="0">
                <a:latin typeface="Times New Roman" panose="02020603050405020304" pitchFamily="18" charset="0"/>
                <a:ea typeface="宋体" panose="02010600030101010101" pitchFamily="2" charset="-122"/>
                <a:cs typeface="Times New Roman" panose="02020603050405020304" pitchFamily="18" charset="0"/>
              </a:rPr>
              <a:t>Diffusion</a:t>
            </a:r>
            <a:r>
              <a:rPr lang="zh-CN" altLang="en-US" sz="2400" b="1" dirty="0">
                <a:latin typeface="宋体" panose="02010600030101010101" pitchFamily="2" charset="-122"/>
                <a:ea typeface="宋体" panose="02010600030101010101" pitchFamily="2" charset="-122"/>
              </a:rPr>
              <a:t>模型：</a:t>
            </a:r>
            <a:endParaRPr lang="en-US" altLang="zh-CN" sz="2400" b="1" dirty="0">
              <a:latin typeface="宋体" panose="02010600030101010101" pitchFamily="2" charset="-122"/>
              <a:ea typeface="宋体" panose="02010600030101010101" pitchFamily="2" charset="-122"/>
            </a:endParaRPr>
          </a:p>
          <a:p>
            <a:pPr marL="342900" indent="-342900">
              <a:buFont typeface="Arial" panose="020B0604020202020204" pitchFamily="34" charset="0"/>
              <a:buChar char="•"/>
            </a:pPr>
            <a:r>
              <a:rPr lang="zh-CN" altLang="en-US" sz="2400" b="1" dirty="0">
                <a:latin typeface="宋体" panose="02010600030101010101" pitchFamily="2" charset="-122"/>
                <a:ea typeface="宋体" panose="02010600030101010101" pitchFamily="2" charset="-122"/>
              </a:rPr>
              <a:t>状态转移过程：反向扩散过程。</a:t>
            </a:r>
            <a:endParaRPr lang="en-US" altLang="zh-CN" sz="2400" b="1" dirty="0">
              <a:latin typeface="宋体" panose="02010600030101010101" pitchFamily="2" charset="-122"/>
              <a:ea typeface="宋体" panose="02010600030101010101" pitchFamily="2" charset="-122"/>
            </a:endParaRPr>
          </a:p>
          <a:p>
            <a:pPr marL="342900" indent="-342900">
              <a:buFont typeface="Arial" panose="020B0604020202020204" pitchFamily="34" charset="0"/>
              <a:buChar char="•"/>
            </a:pPr>
            <a:r>
              <a:rPr lang="zh-CN" altLang="en-US" sz="2400" b="1" dirty="0">
                <a:latin typeface="宋体" panose="02010600030101010101" pitchFamily="2" charset="-122"/>
                <a:ea typeface="宋体" panose="02010600030101010101" pitchFamily="2" charset="-122"/>
              </a:rPr>
              <a:t>系统状态：能够模拟出各种复杂的高维数据的概率分布生成器</a:t>
            </a:r>
            <a:endParaRPr lang="en-US" altLang="zh-CN" sz="2400" b="1" dirty="0">
              <a:latin typeface="宋体" panose="02010600030101010101" pitchFamily="2" charset="-122"/>
              <a:ea typeface="宋体" panose="02010600030101010101" pitchFamily="2" charset="-122"/>
            </a:endParaRPr>
          </a:p>
        </p:txBody>
      </p:sp>
      <p:sp>
        <p:nvSpPr>
          <p:cNvPr id="7" name="箭头: 左右 6">
            <a:extLst>
              <a:ext uri="{FF2B5EF4-FFF2-40B4-BE49-F238E27FC236}">
                <a16:creationId xmlns:a16="http://schemas.microsoft.com/office/drawing/2014/main" id="{3B5F5B01-A230-453E-873C-422D3B8B075F}"/>
              </a:ext>
            </a:extLst>
          </p:cNvPr>
          <p:cNvSpPr/>
          <p:nvPr/>
        </p:nvSpPr>
        <p:spPr>
          <a:xfrm>
            <a:off x="4722119" y="3640667"/>
            <a:ext cx="2514600" cy="389466"/>
          </a:xfrm>
          <a:prstGeom prst="leftRightArrow">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箭头: 左右 29">
            <a:extLst>
              <a:ext uri="{FF2B5EF4-FFF2-40B4-BE49-F238E27FC236}">
                <a16:creationId xmlns:a16="http://schemas.microsoft.com/office/drawing/2014/main" id="{FFDBCFDC-595A-4DC4-836E-08590DD18002}"/>
              </a:ext>
            </a:extLst>
          </p:cNvPr>
          <p:cNvSpPr/>
          <p:nvPr/>
        </p:nvSpPr>
        <p:spPr>
          <a:xfrm>
            <a:off x="4722119" y="4579717"/>
            <a:ext cx="2514600" cy="389466"/>
          </a:xfrm>
          <a:prstGeom prst="leftRightArrow">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文本框 31">
            <a:extLst>
              <a:ext uri="{FF2B5EF4-FFF2-40B4-BE49-F238E27FC236}">
                <a16:creationId xmlns:a16="http://schemas.microsoft.com/office/drawing/2014/main" id="{E9E2719A-E159-42CB-BC9F-03B0ED459941}"/>
              </a:ext>
            </a:extLst>
          </p:cNvPr>
          <p:cNvSpPr txBox="1"/>
          <p:nvPr/>
        </p:nvSpPr>
        <p:spPr>
          <a:xfrm>
            <a:off x="715585" y="1693382"/>
            <a:ext cx="7454748" cy="461666"/>
          </a:xfrm>
          <a:prstGeom prst="rect">
            <a:avLst/>
          </a:prstGeom>
          <a:noFill/>
        </p:spPr>
        <p:txBody>
          <a:bodyPr wrap="square" rtlCol="0">
            <a:noAutofit/>
          </a:bodyPr>
          <a:lstStyle/>
          <a:p>
            <a:pPr indent="457200"/>
            <a:r>
              <a:rPr kumimoji="1" lang="zh-CN" altLang="en-US" sz="2400" b="1" dirty="0">
                <a:latin typeface="宋体" panose="02010600030101010101" pitchFamily="2" charset="-122"/>
                <a:ea typeface="宋体" panose="02010600030101010101" pitchFamily="2" charset="-122"/>
                <a:cs typeface="等线" panose="02010600030101010101" charset="-122"/>
              </a:rPr>
              <a:t>扩散模型为贝叶斯滤波提供了一个天然的解决框架</a:t>
            </a:r>
            <a:endParaRPr kumimoji="1" lang="en-US" altLang="zh-CN" sz="2400" b="1" dirty="0">
              <a:latin typeface="宋体" panose="02010600030101010101" pitchFamily="2" charset="-122"/>
              <a:ea typeface="宋体" panose="02010600030101010101" pitchFamily="2" charset="-122"/>
              <a:cs typeface="等线" panose="02010600030101010101" charset="-122"/>
            </a:endParaRPr>
          </a:p>
        </p:txBody>
      </p:sp>
    </p:spTree>
    <p:custDataLst>
      <p:tags r:id="rId1"/>
    </p:custDataLst>
    <p:extLst>
      <p:ext uri="{BB962C8B-B14F-4D97-AF65-F5344CB8AC3E}">
        <p14:creationId xmlns:p14="http://schemas.microsoft.com/office/powerpoint/2010/main" val="2885936147"/>
      </p:ext>
    </p:extLst>
  </p:cSld>
  <p:clrMapOvr>
    <a:masterClrMapping/>
  </p:clrMapOvr>
  <p:transition advTm="58902"/>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A9CEAE-06B0-13DB-2C9F-0B64D5E60F00}"/>
            </a:ext>
          </a:extLst>
        </p:cNvPr>
        <p:cNvGrpSpPr/>
        <p:nvPr/>
      </p:nvGrpSpPr>
      <p:grpSpPr>
        <a:xfrm>
          <a:off x="0" y="0"/>
          <a:ext cx="0" cy="0"/>
          <a:chOff x="0" y="0"/>
          <a:chExt cx="0" cy="0"/>
        </a:xfrm>
      </p:grpSpPr>
      <p:pic>
        <p:nvPicPr>
          <p:cNvPr id="11" name="图片 10">
            <a:extLst>
              <a:ext uri="{FF2B5EF4-FFF2-40B4-BE49-F238E27FC236}">
                <a16:creationId xmlns:a16="http://schemas.microsoft.com/office/drawing/2014/main" id="{5A170123-E647-B582-837E-E87B0FC5F773}"/>
              </a:ext>
            </a:extLst>
          </p:cNvPr>
          <p:cNvPicPr>
            <a:picLocks noChangeAspect="1"/>
          </p:cNvPicPr>
          <p:nvPr/>
        </p:nvPicPr>
        <p:blipFill rotWithShape="1">
          <a:blip r:embed="rId4">
            <a:alphaModFix amt="5000"/>
          </a:blip>
          <a:srcRect l="18330" b="25416"/>
          <a:stretch>
            <a:fillRect/>
          </a:stretch>
        </p:blipFill>
        <p:spPr>
          <a:xfrm>
            <a:off x="32836" y="818873"/>
            <a:ext cx="6612836" cy="6039127"/>
          </a:xfrm>
          <a:prstGeom prst="rect">
            <a:avLst/>
          </a:prstGeom>
        </p:spPr>
      </p:pic>
      <p:sp>
        <p:nvSpPr>
          <p:cNvPr id="19" name="圆角矩形 18">
            <a:extLst>
              <a:ext uri="{FF2B5EF4-FFF2-40B4-BE49-F238E27FC236}">
                <a16:creationId xmlns:a16="http://schemas.microsoft.com/office/drawing/2014/main" id="{88CD84EB-577B-3443-BC7F-A11AFC1715BB}"/>
              </a:ext>
            </a:extLst>
          </p:cNvPr>
          <p:cNvSpPr/>
          <p:nvPr/>
        </p:nvSpPr>
        <p:spPr>
          <a:xfrm>
            <a:off x="450574" y="6361043"/>
            <a:ext cx="795130" cy="119270"/>
          </a:xfrm>
          <a:prstGeom prst="roundRect">
            <a:avLst>
              <a:gd name="adj" fmla="val 5000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4" name="图片 3">
            <a:extLst>
              <a:ext uri="{FF2B5EF4-FFF2-40B4-BE49-F238E27FC236}">
                <a16:creationId xmlns:a16="http://schemas.microsoft.com/office/drawing/2014/main" id="{700ADEF7-016C-C9E8-B89F-E1796AF1E3EF}"/>
              </a:ext>
            </a:extLst>
          </p:cNvPr>
          <p:cNvPicPr>
            <a:picLocks noChangeAspect="1"/>
          </p:cNvPicPr>
          <p:nvPr/>
        </p:nvPicPr>
        <p:blipFill>
          <a:blip r:embed="rId5"/>
          <a:stretch>
            <a:fillRect/>
          </a:stretch>
        </p:blipFill>
        <p:spPr>
          <a:xfrm>
            <a:off x="7658100" y="0"/>
            <a:ext cx="4533900" cy="6858000"/>
          </a:xfrm>
          <a:prstGeom prst="rect">
            <a:avLst/>
          </a:prstGeom>
        </p:spPr>
      </p:pic>
      <p:sp>
        <p:nvSpPr>
          <p:cNvPr id="20" name="矩形 19">
            <a:extLst>
              <a:ext uri="{FF2B5EF4-FFF2-40B4-BE49-F238E27FC236}">
                <a16:creationId xmlns:a16="http://schemas.microsoft.com/office/drawing/2014/main" id="{95BBB36F-08F5-1FFE-034D-40982B602D1F}"/>
              </a:ext>
            </a:extLst>
          </p:cNvPr>
          <p:cNvSpPr/>
          <p:nvPr/>
        </p:nvSpPr>
        <p:spPr>
          <a:xfrm>
            <a:off x="6882547" y="0"/>
            <a:ext cx="1551105" cy="163788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pic>
        <p:nvPicPr>
          <p:cNvPr id="24" name="图片 23">
            <a:extLst>
              <a:ext uri="{FF2B5EF4-FFF2-40B4-BE49-F238E27FC236}">
                <a16:creationId xmlns:a16="http://schemas.microsoft.com/office/drawing/2014/main" id="{A2977227-36C8-FB2A-6B46-DC26F07209AC}"/>
              </a:ext>
            </a:extLst>
          </p:cNvPr>
          <p:cNvPicPr>
            <a:picLocks noChangeAspect="1"/>
          </p:cNvPicPr>
          <p:nvPr/>
        </p:nvPicPr>
        <p:blipFill>
          <a:blip r:embed="rId6"/>
          <a:stretch>
            <a:fillRect/>
          </a:stretch>
        </p:blipFill>
        <p:spPr>
          <a:xfrm>
            <a:off x="7156449" y="317223"/>
            <a:ext cx="1003300" cy="1003300"/>
          </a:xfrm>
          <a:prstGeom prst="rect">
            <a:avLst/>
          </a:prstGeom>
        </p:spPr>
      </p:pic>
      <p:sp>
        <p:nvSpPr>
          <p:cNvPr id="23" name="矩形 22">
            <a:extLst>
              <a:ext uri="{FF2B5EF4-FFF2-40B4-BE49-F238E27FC236}">
                <a16:creationId xmlns:a16="http://schemas.microsoft.com/office/drawing/2014/main" id="{63F87A88-0BE7-B4AA-11F9-495B58F78861}"/>
              </a:ext>
            </a:extLst>
          </p:cNvPr>
          <p:cNvSpPr/>
          <p:nvPr/>
        </p:nvSpPr>
        <p:spPr>
          <a:xfrm>
            <a:off x="7114486" y="5919235"/>
            <a:ext cx="5077513" cy="56984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67" name="图片 66">
            <a:extLst>
              <a:ext uri="{FF2B5EF4-FFF2-40B4-BE49-F238E27FC236}">
                <a16:creationId xmlns:a16="http://schemas.microsoft.com/office/drawing/2014/main" id="{A1C7AA4F-2DDF-1DC5-7BE4-1AF4997DF44D}"/>
              </a:ext>
            </a:extLst>
          </p:cNvPr>
          <p:cNvPicPr>
            <a:picLocks noChangeAspect="1"/>
          </p:cNvPicPr>
          <p:nvPr/>
        </p:nvPicPr>
        <p:blipFill>
          <a:blip r:embed="rId7" cstate="screen">
            <a:alphaModFix amt="50000"/>
          </a:blip>
          <a:stretch>
            <a:fillRect/>
          </a:stretch>
        </p:blipFill>
        <p:spPr>
          <a:xfrm>
            <a:off x="8170864" y="6003098"/>
            <a:ext cx="3508372" cy="430695"/>
          </a:xfrm>
          <a:prstGeom prst="rect">
            <a:avLst/>
          </a:prstGeom>
          <a:noFill/>
          <a:effectLst/>
        </p:spPr>
      </p:pic>
      <p:grpSp>
        <p:nvGrpSpPr>
          <p:cNvPr id="2" name="组合 1">
            <a:extLst>
              <a:ext uri="{FF2B5EF4-FFF2-40B4-BE49-F238E27FC236}">
                <a16:creationId xmlns:a16="http://schemas.microsoft.com/office/drawing/2014/main" id="{B8D7B882-8245-B25C-9F3B-4BEFBE70B96C}"/>
              </a:ext>
            </a:extLst>
          </p:cNvPr>
          <p:cNvGrpSpPr/>
          <p:nvPr/>
        </p:nvGrpSpPr>
        <p:grpSpPr>
          <a:xfrm>
            <a:off x="0" y="2374005"/>
            <a:ext cx="5567421" cy="2828969"/>
            <a:chOff x="0" y="2374005"/>
            <a:chExt cx="5567421" cy="2828969"/>
          </a:xfrm>
        </p:grpSpPr>
        <p:sp>
          <p:nvSpPr>
            <p:cNvPr id="8" name="文本框 7">
              <a:extLst>
                <a:ext uri="{FF2B5EF4-FFF2-40B4-BE49-F238E27FC236}">
                  <a16:creationId xmlns:a16="http://schemas.microsoft.com/office/drawing/2014/main" id="{CF066B8E-28E6-2832-D562-F47DC93B2422}"/>
                </a:ext>
              </a:extLst>
            </p:cNvPr>
            <p:cNvSpPr txBox="1"/>
            <p:nvPr/>
          </p:nvSpPr>
          <p:spPr>
            <a:xfrm>
              <a:off x="1654599" y="2374005"/>
              <a:ext cx="1826141" cy="584775"/>
            </a:xfrm>
            <a:prstGeom prst="rect">
              <a:avLst/>
            </a:prstGeom>
            <a:noFill/>
          </p:spPr>
          <p:txBody>
            <a:bodyPr wrap="none" rtlCol="0">
              <a:spAutoFit/>
            </a:bodyPr>
            <a:lstStyle/>
            <a:p>
              <a:pPr algn="l"/>
              <a:r>
                <a:rPr kumimoji="1" lang="en-US" altLang="zh-CN" sz="3200" dirty="0">
                  <a:latin typeface="Source Han Sans SC Light" panose="020B0300000000000000" pitchFamily="34" charset="-128"/>
                  <a:ea typeface="Source Han Sans SC Light" panose="020B0300000000000000" pitchFamily="34" charset="-128"/>
                </a:rPr>
                <a:t>PART 03</a:t>
              </a:r>
              <a:endParaRPr kumimoji="1" lang="zh-CN" altLang="en-US" sz="3200" dirty="0">
                <a:latin typeface="Source Han Sans SC Light" panose="020B0300000000000000" pitchFamily="34" charset="-128"/>
                <a:ea typeface="Source Han Sans SC Light" panose="020B0300000000000000" pitchFamily="34" charset="-128"/>
              </a:endParaRPr>
            </a:p>
          </p:txBody>
        </p:sp>
        <p:sp>
          <p:nvSpPr>
            <p:cNvPr id="12" name="文本框 11">
              <a:extLst>
                <a:ext uri="{FF2B5EF4-FFF2-40B4-BE49-F238E27FC236}">
                  <a16:creationId xmlns:a16="http://schemas.microsoft.com/office/drawing/2014/main" id="{3A934F17-C995-7758-A73E-9128F303115F}"/>
                </a:ext>
              </a:extLst>
            </p:cNvPr>
            <p:cNvSpPr txBox="1"/>
            <p:nvPr/>
          </p:nvSpPr>
          <p:spPr>
            <a:xfrm>
              <a:off x="0" y="3174784"/>
              <a:ext cx="5452110" cy="2028190"/>
            </a:xfrm>
            <a:prstGeom prst="rect">
              <a:avLst/>
            </a:prstGeom>
            <a:noFill/>
          </p:spPr>
          <p:txBody>
            <a:bodyPr wrap="none" rtlCol="0">
              <a:noAutofit/>
            </a:bodyPr>
            <a:lstStyle/>
            <a:p>
              <a:pPr algn="ctr"/>
              <a:r>
                <a:rPr kumimoji="1" lang="zh-CN" altLang="en-US" sz="4800" b="1" dirty="0">
                  <a:solidFill>
                    <a:srgbClr val="C00000"/>
                  </a:solidFill>
                  <a:latin typeface="+mn-ea"/>
                </a:rPr>
                <a:t>实验框架</a:t>
              </a:r>
            </a:p>
          </p:txBody>
        </p:sp>
        <p:sp>
          <p:nvSpPr>
            <p:cNvPr id="15" name="文本框 14">
              <a:extLst>
                <a:ext uri="{FF2B5EF4-FFF2-40B4-BE49-F238E27FC236}">
                  <a16:creationId xmlns:a16="http://schemas.microsoft.com/office/drawing/2014/main" id="{5049F3B8-BD0A-7C1D-85DD-EF042D0AAD80}"/>
                </a:ext>
              </a:extLst>
            </p:cNvPr>
            <p:cNvSpPr txBox="1"/>
            <p:nvPr/>
          </p:nvSpPr>
          <p:spPr>
            <a:xfrm>
              <a:off x="1654598" y="3882110"/>
              <a:ext cx="3912823" cy="460375"/>
            </a:xfrm>
            <a:prstGeom prst="rect">
              <a:avLst/>
            </a:prstGeom>
            <a:noFill/>
          </p:spPr>
          <p:txBody>
            <a:bodyPr wrap="square" rtlCol="0">
              <a:spAutoFit/>
            </a:bodyPr>
            <a:lstStyle/>
            <a:p>
              <a:pPr algn="l"/>
              <a:endParaRPr kumimoji="1" lang="en-US" altLang="zh-CN" sz="2400" dirty="0">
                <a:solidFill>
                  <a:schemeClr val="tx1">
                    <a:lumMod val="50000"/>
                    <a:lumOff val="50000"/>
                  </a:schemeClr>
                </a:solidFill>
                <a:latin typeface="Source Han Sans SC Normal" panose="020B0400000000000000" pitchFamily="34" charset="-128"/>
                <a:ea typeface="Source Han Sans SC Normal" panose="020B0400000000000000" pitchFamily="34" charset="-128"/>
              </a:endParaRPr>
            </a:p>
          </p:txBody>
        </p:sp>
      </p:grpSp>
    </p:spTree>
    <p:custDataLst>
      <p:tags r:id="rId1"/>
    </p:custDataLst>
    <p:extLst>
      <p:ext uri="{BB962C8B-B14F-4D97-AF65-F5344CB8AC3E}">
        <p14:creationId xmlns:p14="http://schemas.microsoft.com/office/powerpoint/2010/main" val="3892764753"/>
      </p:ext>
    </p:extLst>
  </p:cSld>
  <p:clrMapOvr>
    <a:masterClrMapping/>
  </p:clrMapOvr>
  <p:transition advTm="2298"/>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FF9C9B-0134-4B4F-2A49-7FD477658F6B}"/>
            </a:ext>
          </a:extLst>
        </p:cNvPr>
        <p:cNvGrpSpPr/>
        <p:nvPr/>
      </p:nvGrpSpPr>
      <p:grpSpPr>
        <a:xfrm>
          <a:off x="0" y="0"/>
          <a:ext cx="0" cy="0"/>
          <a:chOff x="0" y="0"/>
          <a:chExt cx="0" cy="0"/>
        </a:xfrm>
      </p:grpSpPr>
      <p:sp>
        <p:nvSpPr>
          <p:cNvPr id="42" name="矩形 41">
            <a:extLst>
              <a:ext uri="{FF2B5EF4-FFF2-40B4-BE49-F238E27FC236}">
                <a16:creationId xmlns:a16="http://schemas.microsoft.com/office/drawing/2014/main" id="{353DBDA4-BE9F-B6FA-848F-67D4367E544B}"/>
              </a:ext>
            </a:extLst>
          </p:cNvPr>
          <p:cNvSpPr/>
          <p:nvPr/>
        </p:nvSpPr>
        <p:spPr>
          <a:xfrm>
            <a:off x="0" y="6396335"/>
            <a:ext cx="12192000" cy="46166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矩形 13">
            <a:extLst>
              <a:ext uri="{FF2B5EF4-FFF2-40B4-BE49-F238E27FC236}">
                <a16:creationId xmlns:a16="http://schemas.microsoft.com/office/drawing/2014/main" id="{45C5D77A-BD65-D207-9DB0-E20EB7DBB170}"/>
              </a:ext>
            </a:extLst>
          </p:cNvPr>
          <p:cNvSpPr/>
          <p:nvPr/>
        </p:nvSpPr>
        <p:spPr>
          <a:xfrm>
            <a:off x="0" y="0"/>
            <a:ext cx="12192000" cy="9838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16" name="图片 15">
            <a:extLst>
              <a:ext uri="{FF2B5EF4-FFF2-40B4-BE49-F238E27FC236}">
                <a16:creationId xmlns:a16="http://schemas.microsoft.com/office/drawing/2014/main" id="{CD0A74F6-679A-527D-624F-C3C149C87007}"/>
              </a:ext>
            </a:extLst>
          </p:cNvPr>
          <p:cNvPicPr>
            <a:picLocks noChangeAspect="1"/>
          </p:cNvPicPr>
          <p:nvPr/>
        </p:nvPicPr>
        <p:blipFill>
          <a:blip r:embed="rId4" cstate="screen">
            <a:alphaModFix amt="70000"/>
          </a:blip>
          <a:stretch>
            <a:fillRect/>
          </a:stretch>
        </p:blipFill>
        <p:spPr>
          <a:xfrm>
            <a:off x="9467010" y="271210"/>
            <a:ext cx="2316446" cy="459707"/>
          </a:xfrm>
          <a:prstGeom prst="rect">
            <a:avLst/>
          </a:prstGeom>
        </p:spPr>
      </p:pic>
      <p:pic>
        <p:nvPicPr>
          <p:cNvPr id="18" name="图片 17">
            <a:extLst>
              <a:ext uri="{FF2B5EF4-FFF2-40B4-BE49-F238E27FC236}">
                <a16:creationId xmlns:a16="http://schemas.microsoft.com/office/drawing/2014/main" id="{BDB3AA73-9E39-4FA2-D82F-FB5C00568763}"/>
              </a:ext>
            </a:extLst>
          </p:cNvPr>
          <p:cNvPicPr>
            <a:picLocks noChangeAspect="1"/>
          </p:cNvPicPr>
          <p:nvPr/>
        </p:nvPicPr>
        <p:blipFill>
          <a:blip r:embed="rId5" cstate="screen">
            <a:alphaModFix amt="50000"/>
          </a:blip>
          <a:stretch>
            <a:fillRect/>
          </a:stretch>
        </p:blipFill>
        <p:spPr>
          <a:xfrm>
            <a:off x="363237" y="6490047"/>
            <a:ext cx="2580056" cy="316733"/>
          </a:xfrm>
          <a:prstGeom prst="rect">
            <a:avLst/>
          </a:prstGeom>
          <a:noFill/>
          <a:effectLst/>
        </p:spPr>
      </p:pic>
      <p:pic>
        <p:nvPicPr>
          <p:cNvPr id="24" name="图片 23">
            <a:extLst>
              <a:ext uri="{FF2B5EF4-FFF2-40B4-BE49-F238E27FC236}">
                <a16:creationId xmlns:a16="http://schemas.microsoft.com/office/drawing/2014/main" id="{BA7FBAB7-ACC0-230E-B904-6AC4DFBE1664}"/>
              </a:ext>
            </a:extLst>
          </p:cNvPr>
          <p:cNvPicPr>
            <a:picLocks noChangeAspect="1"/>
          </p:cNvPicPr>
          <p:nvPr/>
        </p:nvPicPr>
        <p:blipFill>
          <a:blip r:embed="rId6" cstate="screen">
            <a:alphaModFix amt="50000"/>
          </a:blip>
          <a:stretch>
            <a:fillRect/>
          </a:stretch>
        </p:blipFill>
        <p:spPr>
          <a:xfrm>
            <a:off x="8896865" y="6530957"/>
            <a:ext cx="3038389" cy="185483"/>
          </a:xfrm>
          <a:prstGeom prst="rect">
            <a:avLst/>
          </a:prstGeom>
        </p:spPr>
      </p:pic>
      <p:sp>
        <p:nvSpPr>
          <p:cNvPr id="2" name="文本框 1">
            <a:extLst>
              <a:ext uri="{FF2B5EF4-FFF2-40B4-BE49-F238E27FC236}">
                <a16:creationId xmlns:a16="http://schemas.microsoft.com/office/drawing/2014/main" id="{A45E0A93-8211-7672-87DC-92FB456540DF}"/>
              </a:ext>
            </a:extLst>
          </p:cNvPr>
          <p:cNvSpPr txBox="1"/>
          <p:nvPr/>
        </p:nvSpPr>
        <p:spPr>
          <a:xfrm>
            <a:off x="262770" y="230332"/>
            <a:ext cx="595035" cy="523220"/>
          </a:xfrm>
          <a:prstGeom prst="rect">
            <a:avLst/>
          </a:prstGeom>
          <a:noFill/>
        </p:spPr>
        <p:txBody>
          <a:bodyPr wrap="none" rtlCol="0">
            <a:spAutoFit/>
          </a:bodyPr>
          <a:lstStyle/>
          <a:p>
            <a:r>
              <a:rPr kumimoji="1" lang="en-US" altLang="zh-CN" sz="2800" b="1" dirty="0">
                <a:solidFill>
                  <a:schemeClr val="bg1"/>
                </a:solidFill>
                <a:effectLst>
                  <a:outerShdw blurRad="50800" dist="38100" dir="5400000" algn="t" rotWithShape="0">
                    <a:prstClr val="black">
                      <a:alpha val="40000"/>
                    </a:prstClr>
                  </a:outerShdw>
                </a:effectLst>
                <a:latin typeface="Source Han Sans SC" panose="020B0500000000000000" pitchFamily="34" charset="-128"/>
                <a:ea typeface="Source Han Sans SC" panose="020B0500000000000000" pitchFamily="34" charset="-128"/>
              </a:rPr>
              <a:t>03</a:t>
            </a:r>
            <a:endParaRPr kumimoji="1" lang="zh-CN" altLang="en-US" sz="2800" b="1" dirty="0">
              <a:solidFill>
                <a:schemeClr val="bg1"/>
              </a:solidFill>
              <a:effectLst>
                <a:outerShdw blurRad="50800" dist="38100" dir="5400000" algn="t" rotWithShape="0">
                  <a:prstClr val="black">
                    <a:alpha val="40000"/>
                  </a:prstClr>
                </a:outerShdw>
              </a:effectLst>
              <a:latin typeface="Source Han Sans SC" panose="020B0500000000000000" pitchFamily="34" charset="-128"/>
              <a:ea typeface="Source Han Sans SC" panose="020B0500000000000000" pitchFamily="34" charset="-128"/>
            </a:endParaRPr>
          </a:p>
        </p:txBody>
      </p:sp>
      <p:cxnSp>
        <p:nvCxnSpPr>
          <p:cNvPr id="5" name="直线连接符 4">
            <a:extLst>
              <a:ext uri="{FF2B5EF4-FFF2-40B4-BE49-F238E27FC236}">
                <a16:creationId xmlns:a16="http://schemas.microsoft.com/office/drawing/2014/main" id="{81C799F0-E79B-9CC8-B722-D6CD305872F2}"/>
              </a:ext>
            </a:extLst>
          </p:cNvPr>
          <p:cNvCxnSpPr/>
          <p:nvPr/>
        </p:nvCxnSpPr>
        <p:spPr>
          <a:xfrm>
            <a:off x="975691" y="282542"/>
            <a:ext cx="0" cy="4188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5" name="文本框 24">
            <a:extLst>
              <a:ext uri="{FF2B5EF4-FFF2-40B4-BE49-F238E27FC236}">
                <a16:creationId xmlns:a16="http://schemas.microsoft.com/office/drawing/2014/main" id="{9504C901-6804-FE41-690D-46EF09B1AE74}"/>
              </a:ext>
            </a:extLst>
          </p:cNvPr>
          <p:cNvSpPr txBox="1"/>
          <p:nvPr/>
        </p:nvSpPr>
        <p:spPr>
          <a:xfrm>
            <a:off x="1048783" y="178122"/>
            <a:ext cx="1627369" cy="523220"/>
          </a:xfrm>
          <a:prstGeom prst="rect">
            <a:avLst/>
          </a:prstGeom>
          <a:noFill/>
        </p:spPr>
        <p:txBody>
          <a:bodyPr wrap="none" rtlCol="0">
            <a:spAutoFit/>
          </a:bodyPr>
          <a:lstStyle/>
          <a:p>
            <a:pPr algn="ctr"/>
            <a:r>
              <a:rPr kumimoji="1" lang="zh-CN" altLang="en-US" sz="2800" b="1" dirty="0">
                <a:solidFill>
                  <a:schemeClr val="bg1"/>
                </a:solidFill>
                <a:latin typeface="宋体" panose="02010600030101010101" pitchFamily="2" charset="-122"/>
                <a:ea typeface="宋体" panose="02010600030101010101" pitchFamily="2" charset="-122"/>
              </a:rPr>
              <a:t>实验框架</a:t>
            </a:r>
          </a:p>
        </p:txBody>
      </p:sp>
      <mc:AlternateContent xmlns:mc="http://schemas.openxmlformats.org/markup-compatibility/2006">
        <mc:Choice xmlns:a14="http://schemas.microsoft.com/office/drawing/2010/main" Requires="a14">
          <p:sp>
            <p:nvSpPr>
              <p:cNvPr id="4" name="文本框 3">
                <a:extLst>
                  <a:ext uri="{FF2B5EF4-FFF2-40B4-BE49-F238E27FC236}">
                    <a16:creationId xmlns:a16="http://schemas.microsoft.com/office/drawing/2014/main" id="{11F32F48-0B7A-4CF2-A7D7-4D472B7E6545}"/>
                  </a:ext>
                </a:extLst>
              </p:cNvPr>
              <p:cNvSpPr txBox="1"/>
              <p:nvPr/>
            </p:nvSpPr>
            <p:spPr>
              <a:xfrm>
                <a:off x="918796" y="1094642"/>
                <a:ext cx="5863004" cy="523220"/>
              </a:xfrm>
              <a:prstGeom prst="rect">
                <a:avLst/>
              </a:prstGeom>
              <a:noFill/>
            </p:spPr>
            <p:txBody>
              <a:bodyPr wrap="square" rtlCol="0">
                <a:spAutoFit/>
              </a:bodyPr>
              <a:lstStyle/>
              <a:p>
                <a:r>
                  <a:rPr lang="zh-CN" altLang="en-US" sz="2800" b="1" dirty="0">
                    <a:latin typeface="宋体" panose="02010600030101010101" pitchFamily="2" charset="-122"/>
                    <a:ea typeface="宋体" panose="02010600030101010101" pitchFamily="2" charset="-122"/>
                  </a:rPr>
                  <a:t>前向过程</a:t>
                </a:r>
                <a:r>
                  <a:rPr lang="en-US" altLang="zh-CN" sz="2800" b="1" dirty="0">
                    <a:latin typeface="宋体" panose="02010600030101010101" pitchFamily="2" charset="-122"/>
                    <a:ea typeface="宋体" panose="02010600030101010101" pitchFamily="2" charset="-122"/>
                  </a:rPr>
                  <a:t>——</a:t>
                </a:r>
                <a14:m>
                  <m:oMath xmlns:m="http://schemas.openxmlformats.org/officeDocument/2006/math">
                    <m:r>
                      <a:rPr lang="en-US" altLang="zh-CN" sz="2800" b="1" i="1" dirty="0" smtClean="0">
                        <a:latin typeface="Cambria Math" panose="02040503050406030204" pitchFamily="18" charset="0"/>
                        <a:ea typeface="宋体" panose="02010600030101010101" pitchFamily="2" charset="-122"/>
                      </a:rPr>
                      <m:t>𝒚</m:t>
                    </m:r>
                  </m:oMath>
                </a14:m>
                <a:r>
                  <a:rPr lang="zh-CN" altLang="en-US" sz="2800" b="1" dirty="0">
                    <a:latin typeface="宋体" panose="02010600030101010101" pitchFamily="2" charset="-122"/>
                    <a:ea typeface="宋体" panose="02010600030101010101" pitchFamily="2" charset="-122"/>
                  </a:rPr>
                  <a:t>序列生成</a:t>
                </a:r>
              </a:p>
            </p:txBody>
          </p:sp>
        </mc:Choice>
        <mc:Fallback>
          <p:sp>
            <p:nvSpPr>
              <p:cNvPr id="4" name="文本框 3">
                <a:extLst>
                  <a:ext uri="{FF2B5EF4-FFF2-40B4-BE49-F238E27FC236}">
                    <a16:creationId xmlns:a16="http://schemas.microsoft.com/office/drawing/2014/main" id="{11F32F48-0B7A-4CF2-A7D7-4D472B7E6545}"/>
                  </a:ext>
                </a:extLst>
              </p:cNvPr>
              <p:cNvSpPr txBox="1">
                <a:spLocks noRot="1" noChangeAspect="1" noMove="1" noResize="1" noEditPoints="1" noAdjustHandles="1" noChangeArrowheads="1" noChangeShapeType="1" noTextEdit="1"/>
              </p:cNvSpPr>
              <p:nvPr/>
            </p:nvSpPr>
            <p:spPr>
              <a:xfrm>
                <a:off x="918796" y="1094642"/>
                <a:ext cx="5863004" cy="523220"/>
              </a:xfrm>
              <a:prstGeom prst="rect">
                <a:avLst/>
              </a:prstGeom>
              <a:blipFill>
                <a:blip r:embed="rId7"/>
                <a:stretch>
                  <a:fillRect l="-2183" t="-15294" b="-30588"/>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 name="文本框 5">
                <a:extLst>
                  <a:ext uri="{FF2B5EF4-FFF2-40B4-BE49-F238E27FC236}">
                    <a16:creationId xmlns:a16="http://schemas.microsoft.com/office/drawing/2014/main" id="{7CB82382-B036-4C8D-B1A9-788F4DF711F3}"/>
                  </a:ext>
                </a:extLst>
              </p:cNvPr>
              <p:cNvSpPr txBox="1"/>
              <p:nvPr/>
            </p:nvSpPr>
            <p:spPr>
              <a:xfrm>
                <a:off x="1729286" y="3994287"/>
                <a:ext cx="2294793" cy="400110"/>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𝑡</m:t>
                          </m:r>
                        </m:sub>
                      </m:sSub>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𝑎</m:t>
                          </m:r>
                        </m:e>
                        <m:sub>
                          <m:r>
                            <a:rPr lang="en-US" altLang="zh-CN" sz="2000" b="0" i="1" smtClean="0">
                              <a:latin typeface="Cambria Math" panose="02040503050406030204" pitchFamily="18" charset="0"/>
                            </a:rPr>
                            <m:t>𝑡</m:t>
                          </m:r>
                        </m:sub>
                      </m:sSub>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𝑡</m:t>
                          </m:r>
                          <m:r>
                            <a:rPr lang="en-US" altLang="zh-CN" sz="2000" b="0" i="1" smtClean="0">
                              <a:latin typeface="Cambria Math" panose="02040503050406030204" pitchFamily="18" charset="0"/>
                            </a:rPr>
                            <m:t>−1</m:t>
                          </m:r>
                        </m:sub>
                      </m:sSub>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𝑏</m:t>
                          </m:r>
                        </m:e>
                        <m:sub>
                          <m:r>
                            <a:rPr lang="en-US" altLang="zh-CN" sz="2000" b="0" i="1" smtClean="0">
                              <a:latin typeface="Cambria Math" panose="02040503050406030204" pitchFamily="18" charset="0"/>
                            </a:rPr>
                            <m:t>𝑡</m:t>
                          </m:r>
                        </m:sub>
                      </m:sSub>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𝑛</m:t>
                          </m:r>
                        </m:e>
                        <m:sub>
                          <m:r>
                            <a:rPr lang="en-US" altLang="zh-CN" sz="2000" b="0" i="1" smtClean="0">
                              <a:latin typeface="Cambria Math" panose="02040503050406030204" pitchFamily="18" charset="0"/>
                            </a:rPr>
                            <m:t>𝑡</m:t>
                          </m:r>
                        </m:sub>
                      </m:sSub>
                    </m:oMath>
                  </m:oMathPara>
                </a14:m>
                <a:endParaRPr lang="zh-CN" altLang="en-US" sz="2000" dirty="0"/>
              </a:p>
            </p:txBody>
          </p:sp>
        </mc:Choice>
        <mc:Fallback>
          <p:sp>
            <p:nvSpPr>
              <p:cNvPr id="6" name="文本框 5">
                <a:extLst>
                  <a:ext uri="{FF2B5EF4-FFF2-40B4-BE49-F238E27FC236}">
                    <a16:creationId xmlns:a16="http://schemas.microsoft.com/office/drawing/2014/main" id="{7CB82382-B036-4C8D-B1A9-788F4DF711F3}"/>
                  </a:ext>
                </a:extLst>
              </p:cNvPr>
              <p:cNvSpPr txBox="1">
                <a:spLocks noRot="1" noChangeAspect="1" noMove="1" noResize="1" noEditPoints="1" noAdjustHandles="1" noChangeArrowheads="1" noChangeShapeType="1" noTextEdit="1"/>
              </p:cNvSpPr>
              <p:nvPr/>
            </p:nvSpPr>
            <p:spPr>
              <a:xfrm>
                <a:off x="1729286" y="3994287"/>
                <a:ext cx="2294793" cy="400110"/>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5" name="文本框 14">
                <a:extLst>
                  <a:ext uri="{FF2B5EF4-FFF2-40B4-BE49-F238E27FC236}">
                    <a16:creationId xmlns:a16="http://schemas.microsoft.com/office/drawing/2014/main" id="{D740FC4E-C858-469E-8F77-1ADFCC28314E}"/>
                  </a:ext>
                </a:extLst>
              </p:cNvPr>
              <p:cNvSpPr txBox="1"/>
              <p:nvPr/>
            </p:nvSpPr>
            <p:spPr>
              <a:xfrm>
                <a:off x="5673946" y="3994287"/>
                <a:ext cx="2480699" cy="400110"/>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𝑦</m:t>
                          </m:r>
                        </m:e>
                        <m:sub>
                          <m:r>
                            <a:rPr lang="en-US" altLang="zh-CN" sz="2000" b="0" i="1" smtClean="0">
                              <a:latin typeface="Cambria Math" panose="02040503050406030204" pitchFamily="18" charset="0"/>
                            </a:rPr>
                            <m:t>𝑡</m:t>
                          </m:r>
                        </m:sub>
                      </m:sSub>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𝑎</m:t>
                          </m:r>
                        </m:e>
                        <m:sub>
                          <m:r>
                            <a:rPr lang="en-US" altLang="zh-CN" sz="2000" b="0" i="1" smtClean="0">
                              <a:latin typeface="Cambria Math" panose="02040503050406030204" pitchFamily="18" charset="0"/>
                            </a:rPr>
                            <m:t>𝑡</m:t>
                          </m:r>
                        </m:sub>
                      </m:sSub>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𝑦</m:t>
                          </m:r>
                        </m:e>
                        <m:sub>
                          <m:r>
                            <a:rPr lang="en-US" altLang="zh-CN" sz="2000" b="0" i="1" smtClean="0">
                              <a:latin typeface="Cambria Math" panose="02040503050406030204" pitchFamily="18" charset="0"/>
                            </a:rPr>
                            <m:t>𝑡</m:t>
                          </m:r>
                          <m:r>
                            <a:rPr lang="en-US" altLang="zh-CN" sz="2000" b="0" i="1" smtClean="0">
                              <a:latin typeface="Cambria Math" panose="02040503050406030204" pitchFamily="18" charset="0"/>
                            </a:rPr>
                            <m:t>−1</m:t>
                          </m:r>
                        </m:sub>
                      </m:sSub>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𝑏</m:t>
                          </m:r>
                        </m:e>
                        <m:sub>
                          <m:r>
                            <a:rPr lang="en-US" altLang="zh-CN" sz="2000" b="0" i="1" smtClean="0">
                              <a:latin typeface="Cambria Math" panose="02040503050406030204" pitchFamily="18" charset="0"/>
                            </a:rPr>
                            <m:t>𝑡</m:t>
                          </m:r>
                        </m:sub>
                      </m:sSub>
                      <m:r>
                        <a:rPr lang="en-US" altLang="zh-CN" sz="2000" b="0" i="1" smtClean="0">
                          <a:latin typeface="Cambria Math" panose="02040503050406030204" pitchFamily="18" charset="0"/>
                        </a:rPr>
                        <m:t>𝐴</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𝑛</m:t>
                          </m:r>
                        </m:e>
                        <m:sub>
                          <m:r>
                            <a:rPr lang="en-US" altLang="zh-CN" sz="2000" b="0" i="1" smtClean="0">
                              <a:latin typeface="Cambria Math" panose="02040503050406030204" pitchFamily="18" charset="0"/>
                            </a:rPr>
                            <m:t>𝑡</m:t>
                          </m:r>
                        </m:sub>
                      </m:sSub>
                    </m:oMath>
                  </m:oMathPara>
                </a14:m>
                <a:endParaRPr lang="zh-CN" altLang="en-US" sz="2000" dirty="0"/>
              </a:p>
            </p:txBody>
          </p:sp>
        </mc:Choice>
        <mc:Fallback>
          <p:sp>
            <p:nvSpPr>
              <p:cNvPr id="15" name="文本框 14">
                <a:extLst>
                  <a:ext uri="{FF2B5EF4-FFF2-40B4-BE49-F238E27FC236}">
                    <a16:creationId xmlns:a16="http://schemas.microsoft.com/office/drawing/2014/main" id="{D740FC4E-C858-469E-8F77-1ADFCC28314E}"/>
                  </a:ext>
                </a:extLst>
              </p:cNvPr>
              <p:cNvSpPr txBox="1">
                <a:spLocks noRot="1" noChangeAspect="1" noMove="1" noResize="1" noEditPoints="1" noAdjustHandles="1" noChangeArrowheads="1" noChangeShapeType="1" noTextEdit="1"/>
              </p:cNvSpPr>
              <p:nvPr/>
            </p:nvSpPr>
            <p:spPr>
              <a:xfrm>
                <a:off x="5673946" y="3994287"/>
                <a:ext cx="2480699" cy="400110"/>
              </a:xfrm>
              <a:prstGeom prst="rect">
                <a:avLst/>
              </a:prstGeom>
              <a:blipFill>
                <a:blip r:embed="rId9"/>
                <a:stretch>
                  <a:fillRect b="-7576"/>
                </a:stretch>
              </a:blipFill>
            </p:spPr>
            <p:txBody>
              <a:bodyPr/>
              <a:lstStyle/>
              <a:p>
                <a:r>
                  <a:rPr lang="zh-CN" altLang="en-US">
                    <a:noFill/>
                  </a:rPr>
                  <a:t> </a:t>
                </a:r>
              </a:p>
            </p:txBody>
          </p:sp>
        </mc:Fallback>
      </mc:AlternateContent>
      <p:cxnSp>
        <p:nvCxnSpPr>
          <p:cNvPr id="8" name="直接箭头连接符 7">
            <a:extLst>
              <a:ext uri="{FF2B5EF4-FFF2-40B4-BE49-F238E27FC236}">
                <a16:creationId xmlns:a16="http://schemas.microsoft.com/office/drawing/2014/main" id="{634B97F4-6ABA-418F-AEC5-047D4C07CE8C}"/>
              </a:ext>
            </a:extLst>
          </p:cNvPr>
          <p:cNvCxnSpPr>
            <a:cxnSpLocks/>
          </p:cNvCxnSpPr>
          <p:nvPr/>
        </p:nvCxnSpPr>
        <p:spPr>
          <a:xfrm>
            <a:off x="4215449" y="4185871"/>
            <a:ext cx="1243917"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文本框 18">
            <a:extLst>
              <a:ext uri="{FF2B5EF4-FFF2-40B4-BE49-F238E27FC236}">
                <a16:creationId xmlns:a16="http://schemas.microsoft.com/office/drawing/2014/main" id="{A86D54E4-5442-4182-B3E4-C5D8F0CB11C1}"/>
              </a:ext>
            </a:extLst>
          </p:cNvPr>
          <p:cNvSpPr txBox="1"/>
          <p:nvPr/>
        </p:nvSpPr>
        <p:spPr>
          <a:xfrm>
            <a:off x="4215449" y="3684407"/>
            <a:ext cx="1243917" cy="400110"/>
          </a:xfrm>
          <a:prstGeom prst="rect">
            <a:avLst/>
          </a:prstGeom>
          <a:noFill/>
        </p:spPr>
        <p:txBody>
          <a:bodyPr wrap="square" rtlCol="0">
            <a:spAutoFit/>
          </a:bodyPr>
          <a:lstStyle/>
          <a:p>
            <a:pPr algn="ctr"/>
            <a:r>
              <a:rPr lang="zh-CN" altLang="en-US" sz="2000" dirty="0">
                <a:latin typeface="宋体" panose="02010600030101010101" pitchFamily="2" charset="-122"/>
                <a:ea typeface="宋体" panose="02010600030101010101" pitchFamily="2" charset="-122"/>
              </a:rPr>
              <a:t>噪声传递</a:t>
            </a:r>
          </a:p>
        </p:txBody>
      </p:sp>
      <p:sp>
        <p:nvSpPr>
          <p:cNvPr id="9" name="矩形 8">
            <a:extLst>
              <a:ext uri="{FF2B5EF4-FFF2-40B4-BE49-F238E27FC236}">
                <a16:creationId xmlns:a16="http://schemas.microsoft.com/office/drawing/2014/main" id="{7207E7F9-1E66-49DF-A27B-9D67AF819235}"/>
              </a:ext>
            </a:extLst>
          </p:cNvPr>
          <p:cNvSpPr/>
          <p:nvPr/>
        </p:nvSpPr>
        <p:spPr>
          <a:xfrm>
            <a:off x="3355571" y="3952191"/>
            <a:ext cx="668508" cy="461664"/>
          </a:xfrm>
          <a:prstGeom prst="rect">
            <a:avLst/>
          </a:prstGeom>
          <a:noFill/>
          <a:ln w="1905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a:extLst>
              <a:ext uri="{FF2B5EF4-FFF2-40B4-BE49-F238E27FC236}">
                <a16:creationId xmlns:a16="http://schemas.microsoft.com/office/drawing/2014/main" id="{C2376BD9-E517-4761-B557-3CE10B00B3DF}"/>
              </a:ext>
            </a:extLst>
          </p:cNvPr>
          <p:cNvSpPr/>
          <p:nvPr/>
        </p:nvSpPr>
        <p:spPr>
          <a:xfrm>
            <a:off x="7372325" y="3952191"/>
            <a:ext cx="668508" cy="461664"/>
          </a:xfrm>
          <a:prstGeom prst="rect">
            <a:avLst/>
          </a:prstGeom>
          <a:noFill/>
          <a:ln w="1905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mc:Choice xmlns:a14="http://schemas.microsoft.com/office/drawing/2010/main" Requires="a14">
          <p:sp>
            <p:nvSpPr>
              <p:cNvPr id="26" name="文本框 25">
                <a:extLst>
                  <a:ext uri="{FF2B5EF4-FFF2-40B4-BE49-F238E27FC236}">
                    <a16:creationId xmlns:a16="http://schemas.microsoft.com/office/drawing/2014/main" id="{59AE7E89-1A6E-4B83-94A6-50DC96B82CC0}"/>
                  </a:ext>
                </a:extLst>
              </p:cNvPr>
              <p:cNvSpPr txBox="1"/>
              <p:nvPr/>
            </p:nvSpPr>
            <p:spPr>
              <a:xfrm>
                <a:off x="1073261" y="5042403"/>
                <a:ext cx="8143135" cy="718658"/>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𝑦</m:t>
                          </m:r>
                        </m:e>
                        <m:sub>
                          <m:r>
                            <a:rPr lang="en-US" altLang="zh-CN" sz="2000" b="0" i="1" smtClean="0">
                              <a:latin typeface="Cambria Math" panose="02040503050406030204" pitchFamily="18" charset="0"/>
                            </a:rPr>
                            <m:t>𝑡</m:t>
                          </m:r>
                          <m:r>
                            <a:rPr lang="en-US" altLang="zh-CN" sz="2000" b="0" i="1" smtClean="0">
                              <a:latin typeface="Cambria Math" panose="02040503050406030204" pitchFamily="18" charset="0"/>
                            </a:rPr>
                            <m:t>−1</m:t>
                          </m:r>
                        </m:sub>
                      </m:sSub>
                      <m:r>
                        <a:rPr lang="en-US" altLang="zh-CN" sz="2000" b="0" i="1" smtClean="0">
                          <a:latin typeface="Cambria Math" panose="02040503050406030204" pitchFamily="18" charset="0"/>
                        </a:rPr>
                        <m:t>=</m:t>
                      </m:r>
                      <m:rad>
                        <m:radPr>
                          <m:degHide m:val="on"/>
                          <m:ctrlPr>
                            <a:rPr lang="en-US" altLang="zh-CN" sz="2000" b="0" i="1" smtClean="0">
                              <a:latin typeface="Cambria Math" panose="02040503050406030204" pitchFamily="18" charset="0"/>
                            </a:rPr>
                          </m:ctrlPr>
                        </m:radPr>
                        <m:deg/>
                        <m:e>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𝛼</m:t>
                              </m:r>
                            </m:e>
                            <m:sub>
                              <m:r>
                                <a:rPr lang="en-US" altLang="zh-CN" sz="2000" b="0" i="1" smtClean="0">
                                  <a:latin typeface="Cambria Math" panose="02040503050406030204" pitchFamily="18" charset="0"/>
                                </a:rPr>
                                <m:t>𝑡</m:t>
                              </m:r>
                              <m:r>
                                <a:rPr lang="en-US" altLang="zh-CN" sz="2000" b="0" i="1" smtClean="0">
                                  <a:latin typeface="Cambria Math" panose="02040503050406030204" pitchFamily="18" charset="0"/>
                                </a:rPr>
                                <m:t>−1</m:t>
                              </m:r>
                            </m:sub>
                          </m:sSub>
                        </m:e>
                      </m:rad>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𝑦</m:t>
                          </m:r>
                        </m:e>
                        <m:sub>
                          <m:r>
                            <a:rPr lang="en-US" altLang="zh-CN" sz="2000" b="0" i="1" smtClean="0">
                              <a:latin typeface="Cambria Math" panose="02040503050406030204" pitchFamily="18" charset="0"/>
                            </a:rPr>
                            <m:t>0</m:t>
                          </m:r>
                        </m:sub>
                      </m:sSub>
                      <m:r>
                        <a:rPr lang="en-US" altLang="zh-CN" sz="2000" b="0" i="1" smtClean="0">
                          <a:latin typeface="Cambria Math" panose="02040503050406030204" pitchFamily="18" charset="0"/>
                        </a:rPr>
                        <m:t>+(−</m:t>
                      </m:r>
                      <m:rad>
                        <m:radPr>
                          <m:degHide m:val="on"/>
                          <m:ctrlPr>
                            <a:rPr lang="en-US" altLang="zh-CN" sz="2000" b="0" i="1" smtClean="0">
                              <a:latin typeface="Cambria Math" panose="02040503050406030204" pitchFamily="18" charset="0"/>
                            </a:rPr>
                          </m:ctrlPr>
                        </m:radPr>
                        <m:deg/>
                        <m:e>
                          <m:r>
                            <a:rPr lang="en-US" altLang="zh-CN" sz="2000" b="0" i="1" smtClean="0">
                              <a:latin typeface="Cambria Math" panose="02040503050406030204" pitchFamily="18" charset="0"/>
                            </a:rPr>
                            <m:t>1−</m:t>
                          </m:r>
                          <m:acc>
                            <m:accPr>
                              <m:chr m:val="̅"/>
                              <m:ctrlPr>
                                <a:rPr lang="en-US" altLang="zh-CN" sz="2000" b="0" i="1" smtClean="0">
                                  <a:latin typeface="Cambria Math" panose="02040503050406030204" pitchFamily="18" charset="0"/>
                                </a:rPr>
                              </m:ctrlPr>
                            </m:accPr>
                            <m:e>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𝛼</m:t>
                                  </m:r>
                                </m:e>
                                <m:sub>
                                  <m:r>
                                    <a:rPr lang="en-US" altLang="zh-CN" sz="2000" b="0" i="1" smtClean="0">
                                      <a:latin typeface="Cambria Math" panose="02040503050406030204" pitchFamily="18" charset="0"/>
                                    </a:rPr>
                                    <m:t>𝑘</m:t>
                                  </m:r>
                                  <m:r>
                                    <a:rPr lang="en-US" altLang="zh-CN" sz="2000" b="0" i="1" smtClean="0">
                                      <a:latin typeface="Cambria Math" panose="02040503050406030204" pitchFamily="18" charset="0"/>
                                    </a:rPr>
                                    <m:t>−1</m:t>
                                  </m:r>
                                </m:sub>
                              </m:sSub>
                            </m:e>
                          </m:acc>
                          <m:r>
                            <a:rPr lang="en-US" altLang="zh-CN" sz="2000" b="0" i="1" smtClean="0">
                              <a:latin typeface="Cambria Math" panose="02040503050406030204" pitchFamily="18" charset="0"/>
                            </a:rPr>
                            <m:t>−</m:t>
                          </m:r>
                          <m:sSubSup>
                            <m:sSubSupPr>
                              <m:ctrlPr>
                                <a:rPr lang="en-US" altLang="zh-CN" sz="2000" b="0" i="1" smtClean="0">
                                  <a:latin typeface="Cambria Math" panose="02040503050406030204" pitchFamily="18" charset="0"/>
                                </a:rPr>
                              </m:ctrlPr>
                            </m:sSubSupPr>
                            <m:e>
                              <m:r>
                                <a:rPr lang="en-US" altLang="zh-CN" sz="2000" b="0" i="1" smtClean="0">
                                  <a:latin typeface="Cambria Math" panose="02040503050406030204" pitchFamily="18" charset="0"/>
                                </a:rPr>
                                <m:t>𝜎</m:t>
                              </m:r>
                            </m:e>
                            <m:sub>
                              <m:r>
                                <a:rPr lang="en-US" altLang="zh-CN" sz="2000" b="0" i="1" smtClean="0">
                                  <a:latin typeface="Cambria Math" panose="02040503050406030204" pitchFamily="18" charset="0"/>
                                </a:rPr>
                                <m:t>𝑘</m:t>
                              </m:r>
                            </m:sub>
                            <m:sup>
                              <m:r>
                                <a:rPr lang="en-US" altLang="zh-CN" sz="2000" b="0" i="1" smtClean="0">
                                  <a:latin typeface="Cambria Math" panose="02040503050406030204" pitchFamily="18" charset="0"/>
                                </a:rPr>
                                <m:t>2</m:t>
                              </m:r>
                            </m:sup>
                          </m:sSubSup>
                        </m:e>
                      </m:rad>
                      <m:r>
                        <a:rPr lang="en-US" altLang="zh-CN" sz="2000" b="0" i="1" smtClean="0">
                          <a:latin typeface="Cambria Math" panose="02040503050406030204" pitchFamily="18" charset="0"/>
                        </a:rPr>
                        <m:t>⋅</m:t>
                      </m:r>
                      <m:rad>
                        <m:radPr>
                          <m:degHide m:val="on"/>
                          <m:ctrlPr>
                            <a:rPr lang="en-US" altLang="zh-CN" sz="2000" b="0" i="1" smtClean="0">
                              <a:latin typeface="Cambria Math" panose="02040503050406030204" pitchFamily="18" charset="0"/>
                            </a:rPr>
                          </m:ctrlPr>
                        </m:radPr>
                        <m:deg/>
                        <m:e>
                          <m:r>
                            <a:rPr lang="en-US" altLang="zh-CN" sz="2000" b="0" i="1" smtClean="0">
                              <a:latin typeface="Cambria Math" panose="02040503050406030204" pitchFamily="18" charset="0"/>
                            </a:rPr>
                            <m:t>1−</m:t>
                          </m:r>
                          <m:acc>
                            <m:accPr>
                              <m:chr m:val="̅"/>
                              <m:ctrlPr>
                                <a:rPr lang="en-US" altLang="zh-CN" sz="2000" b="0" i="1" smtClean="0">
                                  <a:latin typeface="Cambria Math" panose="02040503050406030204" pitchFamily="18" charset="0"/>
                                </a:rPr>
                              </m:ctrlPr>
                            </m:accPr>
                            <m:e>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𝛼</m:t>
                                  </m:r>
                                </m:e>
                                <m:sub>
                                  <m:r>
                                    <a:rPr lang="en-US" altLang="zh-CN" sz="2000" b="0" i="1" smtClean="0">
                                      <a:latin typeface="Cambria Math" panose="02040503050406030204" pitchFamily="18" charset="0"/>
                                    </a:rPr>
                                    <m:t>𝑘</m:t>
                                  </m:r>
                                </m:sub>
                              </m:sSub>
                            </m:e>
                          </m:acc>
                        </m:e>
                      </m:rad>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𝑦</m:t>
                          </m:r>
                        </m:e>
                        <m:sub>
                          <m:r>
                            <a:rPr lang="en-US" altLang="zh-CN" sz="2000" b="0" i="1" smtClean="0">
                              <a:latin typeface="Cambria Math" panose="02040503050406030204" pitchFamily="18" charset="0"/>
                            </a:rPr>
                            <m:t>𝑘</m:t>
                          </m:r>
                        </m:sub>
                      </m:sSub>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𝜎</m:t>
                          </m:r>
                        </m:e>
                        <m:sub>
                          <m:r>
                            <a:rPr lang="en-US" altLang="zh-CN" sz="2000" b="0" i="1" smtClean="0">
                              <a:latin typeface="Cambria Math" panose="02040503050406030204" pitchFamily="18" charset="0"/>
                            </a:rPr>
                            <m:t>𝑘</m:t>
                          </m:r>
                        </m:sub>
                      </m:sSub>
                      <m:r>
                        <a:rPr lang="en-US" altLang="zh-CN" sz="2000" b="0" i="1" smtClean="0">
                          <a:latin typeface="Cambria Math" panose="02040503050406030204" pitchFamily="18" charset="0"/>
                        </a:rPr>
                        <m:t>𝐴</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𝑛</m:t>
                          </m:r>
                        </m:e>
                        <m:sub>
                          <m:r>
                            <a:rPr lang="en-US" altLang="zh-CN" sz="2000" b="0" i="1" smtClean="0">
                              <a:latin typeface="Cambria Math" panose="02040503050406030204" pitchFamily="18" charset="0"/>
                            </a:rPr>
                            <m:t>𝑡</m:t>
                          </m:r>
                        </m:sub>
                      </m:sSub>
                    </m:oMath>
                  </m:oMathPara>
                </a14:m>
                <a:endParaRPr lang="zh-CN" altLang="en-US" sz="2000" dirty="0"/>
              </a:p>
            </p:txBody>
          </p:sp>
        </mc:Choice>
        <mc:Fallback>
          <p:sp>
            <p:nvSpPr>
              <p:cNvPr id="26" name="文本框 25">
                <a:extLst>
                  <a:ext uri="{FF2B5EF4-FFF2-40B4-BE49-F238E27FC236}">
                    <a16:creationId xmlns:a16="http://schemas.microsoft.com/office/drawing/2014/main" id="{59AE7E89-1A6E-4B83-94A6-50DC96B82CC0}"/>
                  </a:ext>
                </a:extLst>
              </p:cNvPr>
              <p:cNvSpPr txBox="1">
                <a:spLocks noRot="1" noChangeAspect="1" noMove="1" noResize="1" noEditPoints="1" noAdjustHandles="1" noChangeArrowheads="1" noChangeShapeType="1" noTextEdit="1"/>
              </p:cNvSpPr>
              <p:nvPr/>
            </p:nvSpPr>
            <p:spPr>
              <a:xfrm>
                <a:off x="1073261" y="5042403"/>
                <a:ext cx="8143135" cy="718658"/>
              </a:xfrm>
              <a:prstGeom prst="rect">
                <a:avLst/>
              </a:prstGeom>
              <a:blipFill>
                <a:blip r:embed="rId10"/>
                <a:stretch>
                  <a:fillRect/>
                </a:stretch>
              </a:blipFill>
            </p:spPr>
            <p:txBody>
              <a:bodyPr/>
              <a:lstStyle/>
              <a:p>
                <a:r>
                  <a:rPr lang="zh-CN" altLang="en-US">
                    <a:noFill/>
                  </a:rPr>
                  <a:t> </a:t>
                </a:r>
              </a:p>
            </p:txBody>
          </p:sp>
        </mc:Fallback>
      </mc:AlternateContent>
      <p:cxnSp>
        <p:nvCxnSpPr>
          <p:cNvPr id="27" name="直接箭头连接符 26">
            <a:extLst>
              <a:ext uri="{FF2B5EF4-FFF2-40B4-BE49-F238E27FC236}">
                <a16:creationId xmlns:a16="http://schemas.microsoft.com/office/drawing/2014/main" id="{6253ADC5-BB93-4540-8428-B94705DD07CA}"/>
              </a:ext>
            </a:extLst>
          </p:cNvPr>
          <p:cNvCxnSpPr>
            <a:cxnSpLocks/>
          </p:cNvCxnSpPr>
          <p:nvPr/>
        </p:nvCxnSpPr>
        <p:spPr>
          <a:xfrm>
            <a:off x="6906491" y="4453589"/>
            <a:ext cx="0" cy="63955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文本框 27">
            <a:extLst>
              <a:ext uri="{FF2B5EF4-FFF2-40B4-BE49-F238E27FC236}">
                <a16:creationId xmlns:a16="http://schemas.microsoft.com/office/drawing/2014/main" id="{90D1367C-4C19-44C1-BE88-417C526F3146}"/>
              </a:ext>
            </a:extLst>
          </p:cNvPr>
          <p:cNvSpPr txBox="1"/>
          <p:nvPr/>
        </p:nvSpPr>
        <p:spPr>
          <a:xfrm>
            <a:off x="8293202" y="5263663"/>
            <a:ext cx="2828308" cy="400110"/>
          </a:xfrm>
          <a:prstGeom prst="rect">
            <a:avLst/>
          </a:prstGeom>
          <a:noFill/>
        </p:spPr>
        <p:txBody>
          <a:bodyPr wrap="square" rtlCol="0">
            <a:spAutoFit/>
          </a:bodyPr>
          <a:lstStyle/>
          <a:p>
            <a:pPr algn="ct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DDIM</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递推式）</a:t>
            </a:r>
          </a:p>
        </p:txBody>
      </p:sp>
      <p:pic>
        <p:nvPicPr>
          <p:cNvPr id="35" name="图片 34">
            <a:extLst>
              <a:ext uri="{FF2B5EF4-FFF2-40B4-BE49-F238E27FC236}">
                <a16:creationId xmlns:a16="http://schemas.microsoft.com/office/drawing/2014/main" id="{B3F90B10-F5D9-4B59-9A2C-C9CAA8CEB74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893110" y="2020108"/>
            <a:ext cx="1046663" cy="1046663"/>
          </a:xfrm>
          <a:prstGeom prst="rect">
            <a:avLst/>
          </a:prstGeom>
        </p:spPr>
      </p:pic>
      <p:pic>
        <p:nvPicPr>
          <p:cNvPr id="37" name="图片 36">
            <a:extLst>
              <a:ext uri="{FF2B5EF4-FFF2-40B4-BE49-F238E27FC236}">
                <a16:creationId xmlns:a16="http://schemas.microsoft.com/office/drawing/2014/main" id="{D12D13F8-E9AA-41A9-9AAF-3E3F9960CC58}"/>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891335" y="2018311"/>
            <a:ext cx="1048460" cy="1048460"/>
          </a:xfrm>
          <a:prstGeom prst="rect">
            <a:avLst/>
          </a:prstGeom>
        </p:spPr>
      </p:pic>
      <p:pic>
        <p:nvPicPr>
          <p:cNvPr id="38" name="图片 37">
            <a:extLst>
              <a:ext uri="{FF2B5EF4-FFF2-40B4-BE49-F238E27FC236}">
                <a16:creationId xmlns:a16="http://schemas.microsoft.com/office/drawing/2014/main" id="{F163E5A2-4172-4A87-821B-FE8AB66B58CD}"/>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123152" y="2018311"/>
            <a:ext cx="1052311" cy="1052311"/>
          </a:xfrm>
          <a:prstGeom prst="rect">
            <a:avLst/>
          </a:prstGeom>
        </p:spPr>
      </p:pic>
      <p:pic>
        <p:nvPicPr>
          <p:cNvPr id="39" name="图片 38">
            <a:extLst>
              <a:ext uri="{FF2B5EF4-FFF2-40B4-BE49-F238E27FC236}">
                <a16:creationId xmlns:a16="http://schemas.microsoft.com/office/drawing/2014/main" id="{50588FDD-4536-4220-A62F-BC24CBB2D753}"/>
              </a:ext>
            </a:extLst>
          </p:cNvPr>
          <p:cNvPicPr>
            <a:picLocks noChangeAspect="1"/>
          </p:cNvPicPr>
          <p:nvPr/>
        </p:nvPicPr>
        <p:blipFill>
          <a:blip r:embed="rId14"/>
          <a:stretch>
            <a:fillRect/>
          </a:stretch>
        </p:blipFill>
        <p:spPr>
          <a:xfrm>
            <a:off x="7132470" y="2035433"/>
            <a:ext cx="1046663" cy="1046663"/>
          </a:xfrm>
          <a:prstGeom prst="rect">
            <a:avLst/>
          </a:prstGeom>
        </p:spPr>
      </p:pic>
      <mc:AlternateContent xmlns:mc="http://schemas.openxmlformats.org/markup-compatibility/2006">
        <mc:Choice xmlns:a14="http://schemas.microsoft.com/office/drawing/2010/main" Requires="a14">
          <p:sp>
            <p:nvSpPr>
              <p:cNvPr id="41" name="文本框 40">
                <a:extLst>
                  <a:ext uri="{FF2B5EF4-FFF2-40B4-BE49-F238E27FC236}">
                    <a16:creationId xmlns:a16="http://schemas.microsoft.com/office/drawing/2014/main" id="{E497D9F7-6B3F-4654-BD2A-6BD63EA763FE}"/>
                  </a:ext>
                </a:extLst>
              </p:cNvPr>
              <p:cNvSpPr txBox="1"/>
              <p:nvPr/>
            </p:nvSpPr>
            <p:spPr>
              <a:xfrm>
                <a:off x="3033915" y="2980125"/>
                <a:ext cx="763300"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CN" sz="20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0" lang="en-US" altLang="zh-CN" sz="20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𝑦</m:t>
                          </m:r>
                        </m:e>
                        <m:sub>
                          <m:r>
                            <a:rPr kumimoji="0" lang="en-US" altLang="zh-CN" sz="2000" b="0" i="1" u="none" strike="noStrike" kern="1200" cap="none" spc="0" normalizeH="0" baseline="0" noProof="0" smtClean="0">
                              <a:ln>
                                <a:noFill/>
                              </a:ln>
                              <a:solidFill>
                                <a:prstClr val="black"/>
                              </a:solidFill>
                              <a:effectLst/>
                              <a:uLnTx/>
                              <a:uFillTx/>
                              <a:latin typeface="Cambria Math" panose="02040503050406030204" pitchFamily="18" charset="0"/>
                              <a:cs typeface="+mn-cs"/>
                            </a:rPr>
                            <m:t>1</m:t>
                          </m:r>
                        </m:sub>
                      </m:sSub>
                    </m:oMath>
                  </m:oMathPara>
                </a14:m>
                <a:endParaRPr kumimoji="0" lang="zh-CN" altLang="en-US" sz="20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mc:Choice>
        <mc:Fallback>
          <p:sp>
            <p:nvSpPr>
              <p:cNvPr id="41" name="文本框 40">
                <a:extLst>
                  <a:ext uri="{FF2B5EF4-FFF2-40B4-BE49-F238E27FC236}">
                    <a16:creationId xmlns:a16="http://schemas.microsoft.com/office/drawing/2014/main" id="{E497D9F7-6B3F-4654-BD2A-6BD63EA763FE}"/>
                  </a:ext>
                </a:extLst>
              </p:cNvPr>
              <p:cNvSpPr txBox="1">
                <a:spLocks noRot="1" noChangeAspect="1" noMove="1" noResize="1" noEditPoints="1" noAdjustHandles="1" noChangeArrowheads="1" noChangeShapeType="1" noTextEdit="1"/>
              </p:cNvSpPr>
              <p:nvPr/>
            </p:nvSpPr>
            <p:spPr>
              <a:xfrm>
                <a:off x="3033915" y="2980125"/>
                <a:ext cx="763300" cy="400110"/>
              </a:xfrm>
              <a:prstGeom prst="rect">
                <a:avLst/>
              </a:prstGeom>
              <a:blipFill>
                <a:blip r:embed="rId15"/>
                <a:stretch>
                  <a:fillRect b="-6061"/>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3" name="文本框 42">
                <a:extLst>
                  <a:ext uri="{FF2B5EF4-FFF2-40B4-BE49-F238E27FC236}">
                    <a16:creationId xmlns:a16="http://schemas.microsoft.com/office/drawing/2014/main" id="{CB44CB81-B91D-4CE3-8E13-AAC535A8D152}"/>
                  </a:ext>
                </a:extLst>
              </p:cNvPr>
              <p:cNvSpPr txBox="1"/>
              <p:nvPr/>
            </p:nvSpPr>
            <p:spPr>
              <a:xfrm>
                <a:off x="1267657" y="2980125"/>
                <a:ext cx="763300"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CN" sz="20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0" lang="en-US" altLang="zh-CN" sz="20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𝑦</m:t>
                          </m:r>
                        </m:e>
                        <m:sub>
                          <m:r>
                            <a:rPr kumimoji="0" lang="en-US" altLang="zh-CN" sz="2000" b="0" i="1" u="none" strike="noStrike" kern="1200" cap="none" spc="0" normalizeH="0" baseline="0" noProof="0" smtClean="0">
                              <a:ln>
                                <a:noFill/>
                              </a:ln>
                              <a:solidFill>
                                <a:prstClr val="black"/>
                              </a:solidFill>
                              <a:effectLst/>
                              <a:uLnTx/>
                              <a:uFillTx/>
                              <a:latin typeface="Cambria Math" panose="02040503050406030204" pitchFamily="18" charset="0"/>
                              <a:cs typeface="+mn-cs"/>
                            </a:rPr>
                            <m:t>0</m:t>
                          </m:r>
                        </m:sub>
                      </m:sSub>
                    </m:oMath>
                  </m:oMathPara>
                </a14:m>
                <a:endParaRPr kumimoji="0" lang="zh-CN" altLang="en-US" sz="20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mc:Choice>
        <mc:Fallback>
          <p:sp>
            <p:nvSpPr>
              <p:cNvPr id="43" name="文本框 42">
                <a:extLst>
                  <a:ext uri="{FF2B5EF4-FFF2-40B4-BE49-F238E27FC236}">
                    <a16:creationId xmlns:a16="http://schemas.microsoft.com/office/drawing/2014/main" id="{CB44CB81-B91D-4CE3-8E13-AAC535A8D152}"/>
                  </a:ext>
                </a:extLst>
              </p:cNvPr>
              <p:cNvSpPr txBox="1">
                <a:spLocks noRot="1" noChangeAspect="1" noMove="1" noResize="1" noEditPoints="1" noAdjustHandles="1" noChangeArrowheads="1" noChangeShapeType="1" noTextEdit="1"/>
              </p:cNvSpPr>
              <p:nvPr/>
            </p:nvSpPr>
            <p:spPr>
              <a:xfrm>
                <a:off x="1267657" y="2980125"/>
                <a:ext cx="763300" cy="400110"/>
              </a:xfrm>
              <a:prstGeom prst="rect">
                <a:avLst/>
              </a:prstGeom>
              <a:blipFill>
                <a:blip r:embed="rId16"/>
                <a:stretch>
                  <a:fillRect b="-6061"/>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4" name="文本框 43">
                <a:extLst>
                  <a:ext uri="{FF2B5EF4-FFF2-40B4-BE49-F238E27FC236}">
                    <a16:creationId xmlns:a16="http://schemas.microsoft.com/office/drawing/2014/main" id="{DB5918B5-9CEA-48BD-A9FD-FF4BD71537DF}"/>
                  </a:ext>
                </a:extLst>
              </p:cNvPr>
              <p:cNvSpPr txBox="1"/>
              <p:nvPr/>
            </p:nvSpPr>
            <p:spPr>
              <a:xfrm>
                <a:off x="7274151" y="3010701"/>
                <a:ext cx="763300"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CN" sz="20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0" lang="en-US" altLang="zh-CN" sz="20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𝑦</m:t>
                          </m:r>
                        </m:e>
                        <m:sub>
                          <m:r>
                            <a:rPr kumimoji="0" lang="en-US" altLang="zh-CN" sz="20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𝑘</m:t>
                          </m:r>
                        </m:sub>
                      </m:sSub>
                    </m:oMath>
                  </m:oMathPara>
                </a14:m>
                <a:endParaRPr kumimoji="0" lang="zh-CN" altLang="en-US" sz="20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mc:Choice>
        <mc:Fallback>
          <p:sp>
            <p:nvSpPr>
              <p:cNvPr id="44" name="文本框 43">
                <a:extLst>
                  <a:ext uri="{FF2B5EF4-FFF2-40B4-BE49-F238E27FC236}">
                    <a16:creationId xmlns:a16="http://schemas.microsoft.com/office/drawing/2014/main" id="{DB5918B5-9CEA-48BD-A9FD-FF4BD71537DF}"/>
                  </a:ext>
                </a:extLst>
              </p:cNvPr>
              <p:cNvSpPr txBox="1">
                <a:spLocks noRot="1" noChangeAspect="1" noMove="1" noResize="1" noEditPoints="1" noAdjustHandles="1" noChangeArrowheads="1" noChangeShapeType="1" noTextEdit="1"/>
              </p:cNvSpPr>
              <p:nvPr/>
            </p:nvSpPr>
            <p:spPr>
              <a:xfrm>
                <a:off x="7274151" y="3010701"/>
                <a:ext cx="763300" cy="400110"/>
              </a:xfrm>
              <a:prstGeom prst="rect">
                <a:avLst/>
              </a:prstGeom>
              <a:blipFill>
                <a:blip r:embed="rId17"/>
                <a:stretch>
                  <a:fillRect b="-6061"/>
                </a:stretch>
              </a:blipFill>
            </p:spPr>
            <p:txBody>
              <a:bodyPr/>
              <a:lstStyle/>
              <a:p>
                <a:r>
                  <a:rPr lang="zh-CN" altLang="en-US">
                    <a:noFill/>
                  </a:rPr>
                  <a:t> </a:t>
                </a:r>
              </a:p>
            </p:txBody>
          </p:sp>
        </mc:Fallback>
      </mc:AlternateContent>
      <p:cxnSp>
        <p:nvCxnSpPr>
          <p:cNvPr id="45" name="直线箭头连接符 59">
            <a:extLst>
              <a:ext uri="{FF2B5EF4-FFF2-40B4-BE49-F238E27FC236}">
                <a16:creationId xmlns:a16="http://schemas.microsoft.com/office/drawing/2014/main" id="{53854178-780C-4E0B-A23B-3BBCC7B2697A}"/>
              </a:ext>
            </a:extLst>
          </p:cNvPr>
          <p:cNvCxnSpPr>
            <a:cxnSpLocks/>
          </p:cNvCxnSpPr>
          <p:nvPr/>
        </p:nvCxnSpPr>
        <p:spPr>
          <a:xfrm>
            <a:off x="2260209" y="2603592"/>
            <a:ext cx="53923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文本框 45">
            <a:extLst>
              <a:ext uri="{FF2B5EF4-FFF2-40B4-BE49-F238E27FC236}">
                <a16:creationId xmlns:a16="http://schemas.microsoft.com/office/drawing/2014/main" id="{CD66937C-F644-4F71-B568-3C0366EAF800}"/>
              </a:ext>
            </a:extLst>
          </p:cNvPr>
          <p:cNvSpPr txBox="1"/>
          <p:nvPr/>
        </p:nvSpPr>
        <p:spPr>
          <a:xfrm>
            <a:off x="8482157" y="2403537"/>
            <a:ext cx="486086"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a:t>
            </a:r>
            <a:endParaRPr kumimoji="0" lang="zh-CN" altLang="en-US" sz="2000" b="1"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mc:AlternateContent xmlns:mc="http://schemas.openxmlformats.org/markup-compatibility/2006">
        <mc:Choice xmlns:a14="http://schemas.microsoft.com/office/drawing/2010/main" Requires="a14">
          <p:sp>
            <p:nvSpPr>
              <p:cNvPr id="47" name="文本框 46">
                <a:extLst>
                  <a:ext uri="{FF2B5EF4-FFF2-40B4-BE49-F238E27FC236}">
                    <a16:creationId xmlns:a16="http://schemas.microsoft.com/office/drawing/2014/main" id="{37A753AF-1876-473F-B119-31786741BC88}"/>
                  </a:ext>
                </a:extLst>
              </p:cNvPr>
              <p:cNvSpPr txBox="1"/>
              <p:nvPr/>
            </p:nvSpPr>
            <p:spPr>
              <a:xfrm>
                <a:off x="8399099" y="2986970"/>
                <a:ext cx="3038460"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CN" sz="20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0" lang="en-US" altLang="zh-CN" sz="20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𝑦</m:t>
                          </m:r>
                        </m:e>
                        <m:sub>
                          <m:r>
                            <a:rPr kumimoji="0" lang="en-US" altLang="zh-CN" sz="20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𝑁</m:t>
                          </m:r>
                        </m:sub>
                      </m:sSub>
                      <m:r>
                        <a:rPr kumimoji="0" lang="en-US" altLang="zh-CN" sz="20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r>
                        <a:rPr kumimoji="0" lang="zh-CN" altLang="en-US" sz="2000" b="0" i="1" u="none" strike="noStrike" kern="1200" cap="none" spc="0" normalizeH="0" baseline="0" noProof="0">
                          <a:ln>
                            <a:noFill/>
                          </a:ln>
                          <a:solidFill>
                            <a:prstClr val="black"/>
                          </a:solidFill>
                          <a:effectLst/>
                          <a:uLnTx/>
                          <a:uFillTx/>
                          <a:latin typeface="Cambria Math" panose="02040503050406030204" pitchFamily="18" charset="0"/>
                          <a:cs typeface="+mn-cs"/>
                        </a:rPr>
                        <m:t>𝒩</m:t>
                      </m:r>
                      <m:r>
                        <a:rPr kumimoji="0" lang="en-US" altLang="zh-CN" sz="2000" b="0" i="1" u="none" strike="noStrike" kern="1200" cap="none" spc="0" normalizeH="0" baseline="0" noProof="0" smtClean="0">
                          <a:ln>
                            <a:noFill/>
                          </a:ln>
                          <a:solidFill>
                            <a:prstClr val="black"/>
                          </a:solidFill>
                          <a:effectLst/>
                          <a:uLnTx/>
                          <a:uFillTx/>
                          <a:latin typeface="Cambria Math" panose="02040503050406030204" pitchFamily="18" charset="0"/>
                          <a:cs typeface="+mn-cs"/>
                        </a:rPr>
                        <m:t>(0,</m:t>
                      </m:r>
                      <m:r>
                        <a:rPr kumimoji="0" lang="en-US" altLang="zh-CN" sz="20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𝐴</m:t>
                      </m:r>
                      <m:sSup>
                        <m:sSupPr>
                          <m:ctrlPr>
                            <a:rPr kumimoji="0" lang="en-US" altLang="zh-CN" sz="20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pPr>
                        <m:e>
                          <m:r>
                            <a:rPr kumimoji="0" lang="en-US" altLang="zh-CN" sz="20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𝐴</m:t>
                          </m:r>
                        </m:e>
                        <m:sup>
                          <m:r>
                            <a:rPr kumimoji="0" lang="en-US" altLang="zh-CN" sz="20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𝑇</m:t>
                          </m:r>
                        </m:sup>
                      </m:sSup>
                      <m:r>
                        <a:rPr kumimoji="0" lang="en-US" altLang="zh-CN" sz="20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oMath>
                  </m:oMathPara>
                </a14:m>
                <a:endParaRPr kumimoji="0" lang="en-US" altLang="zh-CN" sz="20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mc:Choice>
        <mc:Fallback>
          <p:sp>
            <p:nvSpPr>
              <p:cNvPr id="47" name="文本框 46">
                <a:extLst>
                  <a:ext uri="{FF2B5EF4-FFF2-40B4-BE49-F238E27FC236}">
                    <a16:creationId xmlns:a16="http://schemas.microsoft.com/office/drawing/2014/main" id="{37A753AF-1876-473F-B119-31786741BC88}"/>
                  </a:ext>
                </a:extLst>
              </p:cNvPr>
              <p:cNvSpPr txBox="1">
                <a:spLocks noRot="1" noChangeAspect="1" noMove="1" noResize="1" noEditPoints="1" noAdjustHandles="1" noChangeArrowheads="1" noChangeShapeType="1" noTextEdit="1"/>
              </p:cNvSpPr>
              <p:nvPr/>
            </p:nvSpPr>
            <p:spPr>
              <a:xfrm>
                <a:off x="8399099" y="2986970"/>
                <a:ext cx="3038460" cy="400110"/>
              </a:xfrm>
              <a:prstGeom prst="rect">
                <a:avLst/>
              </a:prstGeom>
              <a:blipFill>
                <a:blip r:embed="rId18"/>
                <a:stretch>
                  <a:fillRect b="-13636"/>
                </a:stretch>
              </a:blipFill>
            </p:spPr>
            <p:txBody>
              <a:bodyPr/>
              <a:lstStyle/>
              <a:p>
                <a:r>
                  <a:rPr lang="zh-CN" altLang="en-US">
                    <a:noFill/>
                  </a:rPr>
                  <a:t> </a:t>
                </a:r>
              </a:p>
            </p:txBody>
          </p:sp>
        </mc:Fallback>
      </mc:AlternateContent>
      <p:cxnSp>
        <p:nvCxnSpPr>
          <p:cNvPr id="48" name="直线箭头连接符 59">
            <a:extLst>
              <a:ext uri="{FF2B5EF4-FFF2-40B4-BE49-F238E27FC236}">
                <a16:creationId xmlns:a16="http://schemas.microsoft.com/office/drawing/2014/main" id="{538ACF25-0EA7-4995-85D1-7489EEB832CF}"/>
              </a:ext>
            </a:extLst>
          </p:cNvPr>
          <p:cNvCxnSpPr>
            <a:cxnSpLocks/>
          </p:cNvCxnSpPr>
          <p:nvPr/>
        </p:nvCxnSpPr>
        <p:spPr>
          <a:xfrm>
            <a:off x="4007243" y="2603592"/>
            <a:ext cx="42507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线箭头连接符 59">
            <a:extLst>
              <a:ext uri="{FF2B5EF4-FFF2-40B4-BE49-F238E27FC236}">
                <a16:creationId xmlns:a16="http://schemas.microsoft.com/office/drawing/2014/main" id="{FA1657F0-4095-4970-AB85-91ED80E9973A}"/>
              </a:ext>
            </a:extLst>
          </p:cNvPr>
          <p:cNvCxnSpPr>
            <a:cxnSpLocks/>
          </p:cNvCxnSpPr>
          <p:nvPr/>
        </p:nvCxnSpPr>
        <p:spPr>
          <a:xfrm>
            <a:off x="6512729" y="2603592"/>
            <a:ext cx="37897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线箭头连接符 59">
            <a:extLst>
              <a:ext uri="{FF2B5EF4-FFF2-40B4-BE49-F238E27FC236}">
                <a16:creationId xmlns:a16="http://schemas.microsoft.com/office/drawing/2014/main" id="{2D93A81C-374A-4CA6-AE7F-820610B2710B}"/>
              </a:ext>
            </a:extLst>
          </p:cNvPr>
          <p:cNvCxnSpPr>
            <a:cxnSpLocks/>
          </p:cNvCxnSpPr>
          <p:nvPr/>
        </p:nvCxnSpPr>
        <p:spPr>
          <a:xfrm>
            <a:off x="8229532" y="2603592"/>
            <a:ext cx="327757"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51" name="图片 50">
            <a:extLst>
              <a:ext uri="{FF2B5EF4-FFF2-40B4-BE49-F238E27FC236}">
                <a16:creationId xmlns:a16="http://schemas.microsoft.com/office/drawing/2014/main" id="{A9E02FD6-A94B-465D-AB63-4A9DF93D3148}"/>
              </a:ext>
            </a:extLst>
          </p:cNvPr>
          <p:cNvPicPr>
            <a:picLocks noChangeAspect="1"/>
          </p:cNvPicPr>
          <p:nvPr/>
        </p:nvPicPr>
        <p:blipFill>
          <a:blip r:embed="rId19"/>
          <a:stretch>
            <a:fillRect/>
          </a:stretch>
        </p:blipFill>
        <p:spPr>
          <a:xfrm>
            <a:off x="4545324" y="2016956"/>
            <a:ext cx="1052311" cy="1052311"/>
          </a:xfrm>
          <a:prstGeom prst="rect">
            <a:avLst/>
          </a:prstGeom>
        </p:spPr>
      </p:pic>
      <p:cxnSp>
        <p:nvCxnSpPr>
          <p:cNvPr id="52" name="直线箭头连接符 59">
            <a:extLst>
              <a:ext uri="{FF2B5EF4-FFF2-40B4-BE49-F238E27FC236}">
                <a16:creationId xmlns:a16="http://schemas.microsoft.com/office/drawing/2014/main" id="{50E98023-F45A-453B-8DC8-A1FFC2760681}"/>
              </a:ext>
            </a:extLst>
          </p:cNvPr>
          <p:cNvCxnSpPr>
            <a:cxnSpLocks/>
          </p:cNvCxnSpPr>
          <p:nvPr/>
        </p:nvCxnSpPr>
        <p:spPr>
          <a:xfrm>
            <a:off x="5667648" y="2603592"/>
            <a:ext cx="42507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53" name="文本框 52">
                <a:extLst>
                  <a:ext uri="{FF2B5EF4-FFF2-40B4-BE49-F238E27FC236}">
                    <a16:creationId xmlns:a16="http://schemas.microsoft.com/office/drawing/2014/main" id="{72E53CEF-069F-4149-A274-63290A5818B5}"/>
                  </a:ext>
                </a:extLst>
              </p:cNvPr>
              <p:cNvSpPr txBox="1"/>
              <p:nvPr/>
            </p:nvSpPr>
            <p:spPr>
              <a:xfrm>
                <a:off x="4689829" y="2980125"/>
                <a:ext cx="763300"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CN" sz="20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0" lang="en-US" altLang="zh-CN" sz="20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𝑦</m:t>
                          </m:r>
                        </m:e>
                        <m:sub>
                          <m:r>
                            <a:rPr kumimoji="0" lang="en-US" altLang="zh-CN" sz="2000" b="0" i="1" u="none" strike="noStrike" kern="1200" cap="none" spc="0" normalizeH="0" baseline="0" noProof="0" smtClean="0">
                              <a:ln>
                                <a:noFill/>
                              </a:ln>
                              <a:solidFill>
                                <a:prstClr val="black"/>
                              </a:solidFill>
                              <a:effectLst/>
                              <a:uLnTx/>
                              <a:uFillTx/>
                              <a:latin typeface="Cambria Math" panose="02040503050406030204" pitchFamily="18" charset="0"/>
                              <a:cs typeface="+mn-cs"/>
                            </a:rPr>
                            <m:t>2</m:t>
                          </m:r>
                        </m:sub>
                      </m:sSub>
                    </m:oMath>
                  </m:oMathPara>
                </a14:m>
                <a:endParaRPr kumimoji="0" lang="zh-CN" altLang="en-US" sz="20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mc:Choice>
        <mc:Fallback>
          <p:sp>
            <p:nvSpPr>
              <p:cNvPr id="53" name="文本框 52">
                <a:extLst>
                  <a:ext uri="{FF2B5EF4-FFF2-40B4-BE49-F238E27FC236}">
                    <a16:creationId xmlns:a16="http://schemas.microsoft.com/office/drawing/2014/main" id="{72E53CEF-069F-4149-A274-63290A5818B5}"/>
                  </a:ext>
                </a:extLst>
              </p:cNvPr>
              <p:cNvSpPr txBox="1">
                <a:spLocks noRot="1" noChangeAspect="1" noMove="1" noResize="1" noEditPoints="1" noAdjustHandles="1" noChangeArrowheads="1" noChangeShapeType="1" noTextEdit="1"/>
              </p:cNvSpPr>
              <p:nvPr/>
            </p:nvSpPr>
            <p:spPr>
              <a:xfrm>
                <a:off x="4689829" y="2980125"/>
                <a:ext cx="763300" cy="400110"/>
              </a:xfrm>
              <a:prstGeom prst="rect">
                <a:avLst/>
              </a:prstGeom>
              <a:blipFill>
                <a:blip r:embed="rId20"/>
                <a:stretch>
                  <a:fillRect b="-6061"/>
                </a:stretch>
              </a:blipFill>
            </p:spPr>
            <p:txBody>
              <a:bodyPr/>
              <a:lstStyle/>
              <a:p>
                <a:r>
                  <a:rPr lang="zh-CN" altLang="en-US">
                    <a:noFill/>
                  </a:rPr>
                  <a:t> </a:t>
                </a:r>
              </a:p>
            </p:txBody>
          </p:sp>
        </mc:Fallback>
      </mc:AlternateContent>
      <p:sp>
        <p:nvSpPr>
          <p:cNvPr id="54" name="文本框 53">
            <a:extLst>
              <a:ext uri="{FF2B5EF4-FFF2-40B4-BE49-F238E27FC236}">
                <a16:creationId xmlns:a16="http://schemas.microsoft.com/office/drawing/2014/main" id="{E68DE89B-8976-4324-BB19-B406B87034AB}"/>
              </a:ext>
            </a:extLst>
          </p:cNvPr>
          <p:cNvSpPr txBox="1"/>
          <p:nvPr/>
        </p:nvSpPr>
        <p:spPr>
          <a:xfrm>
            <a:off x="5980588" y="2403537"/>
            <a:ext cx="486086"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a:t>
            </a:r>
            <a:endParaRPr kumimoji="0" lang="zh-CN" altLang="en-US" sz="2000" b="1"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spTree>
    <p:custDataLst>
      <p:tags r:id="rId1"/>
    </p:custDataLst>
    <p:extLst>
      <p:ext uri="{BB962C8B-B14F-4D97-AF65-F5344CB8AC3E}">
        <p14:creationId xmlns:p14="http://schemas.microsoft.com/office/powerpoint/2010/main" val="1189466569"/>
      </p:ext>
    </p:extLst>
  </p:cSld>
  <p:clrMapOvr>
    <a:masterClrMapping/>
  </p:clrMapOvr>
  <p:transition advTm="58902"/>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FF9C9B-0134-4B4F-2A49-7FD477658F6B}"/>
            </a:ext>
          </a:extLst>
        </p:cNvPr>
        <p:cNvGrpSpPr/>
        <p:nvPr/>
      </p:nvGrpSpPr>
      <p:grpSpPr>
        <a:xfrm>
          <a:off x="0" y="0"/>
          <a:ext cx="0" cy="0"/>
          <a:chOff x="0" y="0"/>
          <a:chExt cx="0" cy="0"/>
        </a:xfrm>
      </p:grpSpPr>
      <p:sp>
        <p:nvSpPr>
          <p:cNvPr id="42" name="矩形 41">
            <a:extLst>
              <a:ext uri="{FF2B5EF4-FFF2-40B4-BE49-F238E27FC236}">
                <a16:creationId xmlns:a16="http://schemas.microsoft.com/office/drawing/2014/main" id="{353DBDA4-BE9F-B6FA-848F-67D4367E544B}"/>
              </a:ext>
            </a:extLst>
          </p:cNvPr>
          <p:cNvSpPr/>
          <p:nvPr/>
        </p:nvSpPr>
        <p:spPr>
          <a:xfrm>
            <a:off x="0" y="6396335"/>
            <a:ext cx="12192000" cy="46166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矩形 13">
            <a:extLst>
              <a:ext uri="{FF2B5EF4-FFF2-40B4-BE49-F238E27FC236}">
                <a16:creationId xmlns:a16="http://schemas.microsoft.com/office/drawing/2014/main" id="{45C5D77A-BD65-D207-9DB0-E20EB7DBB170}"/>
              </a:ext>
            </a:extLst>
          </p:cNvPr>
          <p:cNvSpPr/>
          <p:nvPr/>
        </p:nvSpPr>
        <p:spPr>
          <a:xfrm>
            <a:off x="0" y="0"/>
            <a:ext cx="12192000" cy="9838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16" name="图片 15">
            <a:extLst>
              <a:ext uri="{FF2B5EF4-FFF2-40B4-BE49-F238E27FC236}">
                <a16:creationId xmlns:a16="http://schemas.microsoft.com/office/drawing/2014/main" id="{CD0A74F6-679A-527D-624F-C3C149C87007}"/>
              </a:ext>
            </a:extLst>
          </p:cNvPr>
          <p:cNvPicPr>
            <a:picLocks noChangeAspect="1"/>
          </p:cNvPicPr>
          <p:nvPr/>
        </p:nvPicPr>
        <p:blipFill>
          <a:blip r:embed="rId4" cstate="screen">
            <a:alphaModFix amt="70000"/>
          </a:blip>
          <a:stretch>
            <a:fillRect/>
          </a:stretch>
        </p:blipFill>
        <p:spPr>
          <a:xfrm>
            <a:off x="9467010" y="271210"/>
            <a:ext cx="2316446" cy="459707"/>
          </a:xfrm>
          <a:prstGeom prst="rect">
            <a:avLst/>
          </a:prstGeom>
        </p:spPr>
      </p:pic>
      <p:pic>
        <p:nvPicPr>
          <p:cNvPr id="18" name="图片 17">
            <a:extLst>
              <a:ext uri="{FF2B5EF4-FFF2-40B4-BE49-F238E27FC236}">
                <a16:creationId xmlns:a16="http://schemas.microsoft.com/office/drawing/2014/main" id="{BDB3AA73-9E39-4FA2-D82F-FB5C00568763}"/>
              </a:ext>
            </a:extLst>
          </p:cNvPr>
          <p:cNvPicPr>
            <a:picLocks noChangeAspect="1"/>
          </p:cNvPicPr>
          <p:nvPr/>
        </p:nvPicPr>
        <p:blipFill>
          <a:blip r:embed="rId5" cstate="screen">
            <a:alphaModFix amt="50000"/>
          </a:blip>
          <a:stretch>
            <a:fillRect/>
          </a:stretch>
        </p:blipFill>
        <p:spPr>
          <a:xfrm>
            <a:off x="363237" y="6490047"/>
            <a:ext cx="2580056" cy="316733"/>
          </a:xfrm>
          <a:prstGeom prst="rect">
            <a:avLst/>
          </a:prstGeom>
          <a:noFill/>
          <a:effectLst/>
        </p:spPr>
      </p:pic>
      <p:pic>
        <p:nvPicPr>
          <p:cNvPr id="24" name="图片 23">
            <a:extLst>
              <a:ext uri="{FF2B5EF4-FFF2-40B4-BE49-F238E27FC236}">
                <a16:creationId xmlns:a16="http://schemas.microsoft.com/office/drawing/2014/main" id="{BA7FBAB7-ACC0-230E-B904-6AC4DFBE1664}"/>
              </a:ext>
            </a:extLst>
          </p:cNvPr>
          <p:cNvPicPr>
            <a:picLocks noChangeAspect="1"/>
          </p:cNvPicPr>
          <p:nvPr/>
        </p:nvPicPr>
        <p:blipFill>
          <a:blip r:embed="rId6" cstate="screen">
            <a:alphaModFix amt="50000"/>
          </a:blip>
          <a:stretch>
            <a:fillRect/>
          </a:stretch>
        </p:blipFill>
        <p:spPr>
          <a:xfrm>
            <a:off x="8896865" y="6530957"/>
            <a:ext cx="3038389" cy="185483"/>
          </a:xfrm>
          <a:prstGeom prst="rect">
            <a:avLst/>
          </a:prstGeom>
        </p:spPr>
      </p:pic>
      <p:sp>
        <p:nvSpPr>
          <p:cNvPr id="2" name="文本框 1">
            <a:extLst>
              <a:ext uri="{FF2B5EF4-FFF2-40B4-BE49-F238E27FC236}">
                <a16:creationId xmlns:a16="http://schemas.microsoft.com/office/drawing/2014/main" id="{A45E0A93-8211-7672-87DC-92FB456540DF}"/>
              </a:ext>
            </a:extLst>
          </p:cNvPr>
          <p:cNvSpPr txBox="1"/>
          <p:nvPr/>
        </p:nvSpPr>
        <p:spPr>
          <a:xfrm>
            <a:off x="262770" y="230332"/>
            <a:ext cx="595035" cy="523220"/>
          </a:xfrm>
          <a:prstGeom prst="rect">
            <a:avLst/>
          </a:prstGeom>
          <a:noFill/>
        </p:spPr>
        <p:txBody>
          <a:bodyPr wrap="none" rtlCol="0">
            <a:spAutoFit/>
          </a:bodyPr>
          <a:lstStyle/>
          <a:p>
            <a:r>
              <a:rPr kumimoji="1" lang="en-US" altLang="zh-CN" sz="2800" b="1" dirty="0">
                <a:solidFill>
                  <a:schemeClr val="bg1"/>
                </a:solidFill>
                <a:effectLst>
                  <a:outerShdw blurRad="50800" dist="38100" dir="5400000" algn="t" rotWithShape="0">
                    <a:prstClr val="black">
                      <a:alpha val="40000"/>
                    </a:prstClr>
                  </a:outerShdw>
                </a:effectLst>
                <a:latin typeface="Source Han Sans SC" panose="020B0500000000000000" pitchFamily="34" charset="-128"/>
                <a:ea typeface="Source Han Sans SC" panose="020B0500000000000000" pitchFamily="34" charset="-128"/>
              </a:rPr>
              <a:t>03</a:t>
            </a:r>
            <a:endParaRPr kumimoji="1" lang="zh-CN" altLang="en-US" sz="2800" b="1" dirty="0">
              <a:solidFill>
                <a:schemeClr val="bg1"/>
              </a:solidFill>
              <a:effectLst>
                <a:outerShdw blurRad="50800" dist="38100" dir="5400000" algn="t" rotWithShape="0">
                  <a:prstClr val="black">
                    <a:alpha val="40000"/>
                  </a:prstClr>
                </a:outerShdw>
              </a:effectLst>
              <a:latin typeface="Source Han Sans SC" panose="020B0500000000000000" pitchFamily="34" charset="-128"/>
              <a:ea typeface="Source Han Sans SC" panose="020B0500000000000000" pitchFamily="34" charset="-128"/>
            </a:endParaRPr>
          </a:p>
        </p:txBody>
      </p:sp>
      <p:cxnSp>
        <p:nvCxnSpPr>
          <p:cNvPr id="5" name="直线连接符 4">
            <a:extLst>
              <a:ext uri="{FF2B5EF4-FFF2-40B4-BE49-F238E27FC236}">
                <a16:creationId xmlns:a16="http://schemas.microsoft.com/office/drawing/2014/main" id="{81C799F0-E79B-9CC8-B722-D6CD305872F2}"/>
              </a:ext>
            </a:extLst>
          </p:cNvPr>
          <p:cNvCxnSpPr/>
          <p:nvPr/>
        </p:nvCxnSpPr>
        <p:spPr>
          <a:xfrm>
            <a:off x="975691" y="282542"/>
            <a:ext cx="0" cy="4188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5" name="文本框 24">
            <a:extLst>
              <a:ext uri="{FF2B5EF4-FFF2-40B4-BE49-F238E27FC236}">
                <a16:creationId xmlns:a16="http://schemas.microsoft.com/office/drawing/2014/main" id="{9504C901-6804-FE41-690D-46EF09B1AE74}"/>
              </a:ext>
            </a:extLst>
          </p:cNvPr>
          <p:cNvSpPr txBox="1"/>
          <p:nvPr/>
        </p:nvSpPr>
        <p:spPr>
          <a:xfrm>
            <a:off x="1048783" y="178122"/>
            <a:ext cx="1627369" cy="523220"/>
          </a:xfrm>
          <a:prstGeom prst="rect">
            <a:avLst/>
          </a:prstGeom>
          <a:noFill/>
        </p:spPr>
        <p:txBody>
          <a:bodyPr wrap="none" rtlCol="0">
            <a:spAutoFit/>
          </a:bodyPr>
          <a:lstStyle/>
          <a:p>
            <a:pPr algn="ctr"/>
            <a:r>
              <a:rPr kumimoji="1" lang="zh-CN" altLang="en-US" sz="2800" b="1" dirty="0">
                <a:solidFill>
                  <a:schemeClr val="bg1"/>
                </a:solidFill>
                <a:latin typeface="宋体" panose="02010600030101010101" pitchFamily="2" charset="-122"/>
                <a:ea typeface="宋体" panose="02010600030101010101" pitchFamily="2" charset="-122"/>
              </a:rPr>
              <a:t>实验框架</a:t>
            </a:r>
          </a:p>
        </p:txBody>
      </p:sp>
      <mc:AlternateContent xmlns:mc="http://schemas.openxmlformats.org/markup-compatibility/2006">
        <mc:Choice xmlns:a14="http://schemas.microsoft.com/office/drawing/2010/main" Requires="a14">
          <p:sp>
            <p:nvSpPr>
              <p:cNvPr id="29" name="文本框 28">
                <a:extLst>
                  <a:ext uri="{FF2B5EF4-FFF2-40B4-BE49-F238E27FC236}">
                    <a16:creationId xmlns:a16="http://schemas.microsoft.com/office/drawing/2014/main" id="{2C6662B8-8ACF-475E-8463-523829F625B9}"/>
                  </a:ext>
                </a:extLst>
              </p:cNvPr>
              <p:cNvSpPr txBox="1"/>
              <p:nvPr/>
            </p:nvSpPr>
            <p:spPr>
              <a:xfrm>
                <a:off x="918796" y="1143628"/>
                <a:ext cx="5863004" cy="523220"/>
              </a:xfrm>
              <a:prstGeom prst="rect">
                <a:avLst/>
              </a:prstGeom>
              <a:noFill/>
            </p:spPr>
            <p:txBody>
              <a:bodyPr wrap="square" rtlCol="0">
                <a:spAutoFit/>
              </a:bodyPr>
              <a:lstStyle/>
              <a:p>
                <a:r>
                  <a:rPr lang="zh-CN" altLang="en-US" sz="2800" b="1" dirty="0">
                    <a:latin typeface="宋体" panose="02010600030101010101" pitchFamily="2" charset="-122"/>
                    <a:ea typeface="宋体" panose="02010600030101010101" pitchFamily="2" charset="-122"/>
                  </a:rPr>
                  <a:t>反向过程</a:t>
                </a:r>
                <a:r>
                  <a:rPr lang="en-US" altLang="zh-CN" sz="2800" b="1" dirty="0">
                    <a:latin typeface="宋体" panose="02010600030101010101" pitchFamily="2" charset="-122"/>
                    <a:ea typeface="宋体" panose="02010600030101010101" pitchFamily="2" charset="-122"/>
                  </a:rPr>
                  <a:t>——</a:t>
                </a:r>
                <a14:m>
                  <m:oMath xmlns:m="http://schemas.openxmlformats.org/officeDocument/2006/math">
                    <m:r>
                      <a:rPr lang="en-US" altLang="zh-CN" sz="2800" b="1" i="1" dirty="0" smtClean="0">
                        <a:latin typeface="Cambria Math" panose="02040503050406030204" pitchFamily="18" charset="0"/>
                        <a:ea typeface="宋体" panose="02010600030101010101" pitchFamily="2" charset="-122"/>
                      </a:rPr>
                      <m:t>𝒙</m:t>
                    </m:r>
                  </m:oMath>
                </a14:m>
                <a:r>
                  <a:rPr lang="zh-CN" altLang="en-US" sz="2800" b="1" dirty="0">
                    <a:latin typeface="宋体" panose="02010600030101010101" pitchFamily="2" charset="-122"/>
                    <a:ea typeface="宋体" panose="02010600030101010101" pitchFamily="2" charset="-122"/>
                  </a:rPr>
                  <a:t>序列生成</a:t>
                </a:r>
              </a:p>
            </p:txBody>
          </p:sp>
        </mc:Choice>
        <mc:Fallback>
          <p:sp>
            <p:nvSpPr>
              <p:cNvPr id="29" name="文本框 28">
                <a:extLst>
                  <a:ext uri="{FF2B5EF4-FFF2-40B4-BE49-F238E27FC236}">
                    <a16:creationId xmlns:a16="http://schemas.microsoft.com/office/drawing/2014/main" id="{2C6662B8-8ACF-475E-8463-523829F625B9}"/>
                  </a:ext>
                </a:extLst>
              </p:cNvPr>
              <p:cNvSpPr txBox="1">
                <a:spLocks noRot="1" noChangeAspect="1" noMove="1" noResize="1" noEditPoints="1" noAdjustHandles="1" noChangeArrowheads="1" noChangeShapeType="1" noTextEdit="1"/>
              </p:cNvSpPr>
              <p:nvPr/>
            </p:nvSpPr>
            <p:spPr>
              <a:xfrm>
                <a:off x="918796" y="1143628"/>
                <a:ext cx="5863004" cy="523220"/>
              </a:xfrm>
              <a:prstGeom prst="rect">
                <a:avLst/>
              </a:prstGeom>
              <a:blipFill>
                <a:blip r:embed="rId7"/>
                <a:stretch>
                  <a:fillRect l="-2183" t="-15294" b="-30588"/>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0" name="文本框 29">
                <a:extLst>
                  <a:ext uri="{FF2B5EF4-FFF2-40B4-BE49-F238E27FC236}">
                    <a16:creationId xmlns:a16="http://schemas.microsoft.com/office/drawing/2014/main" id="{2A764147-C06F-4E8C-A618-00EA7679FA4E}"/>
                  </a:ext>
                </a:extLst>
              </p:cNvPr>
              <p:cNvSpPr txBox="1"/>
              <p:nvPr/>
            </p:nvSpPr>
            <p:spPr>
              <a:xfrm>
                <a:off x="2145204" y="5548179"/>
                <a:ext cx="7609714" cy="733149"/>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𝑝</m:t>
                          </m:r>
                        </m:e>
                        <m:sub>
                          <m:r>
                            <a:rPr lang="en-US" altLang="zh-CN" sz="2000" b="0" i="1" smtClean="0">
                              <a:latin typeface="Cambria Math" panose="02040503050406030204" pitchFamily="18" charset="0"/>
                            </a:rPr>
                            <m:t>𝜃</m:t>
                          </m:r>
                        </m:sub>
                      </m:sSub>
                      <m:d>
                        <m:dPr>
                          <m:ctrlPr>
                            <a:rPr lang="en-US" altLang="zh-CN" sz="2000" b="0" i="1" smtClean="0">
                              <a:latin typeface="Cambria Math" panose="02040503050406030204" pitchFamily="18" charset="0"/>
                            </a:rPr>
                          </m:ctrlPr>
                        </m:dPr>
                        <m:e>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𝑡</m:t>
                              </m:r>
                              <m:r>
                                <a:rPr lang="en-US" altLang="zh-CN" sz="2000" b="0" i="1" smtClean="0">
                                  <a:latin typeface="Cambria Math" panose="02040503050406030204" pitchFamily="18" charset="0"/>
                                </a:rPr>
                                <m:t>−1</m:t>
                              </m:r>
                            </m:sub>
                          </m:sSub>
                        </m:e>
                        <m:e>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𝑡</m:t>
                              </m:r>
                            </m:sub>
                          </m:sSub>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𝑦</m:t>
                              </m:r>
                            </m:e>
                            <m:sub>
                              <m:r>
                                <a:rPr lang="en-US" altLang="zh-CN" sz="2000" b="0" i="1" smtClean="0">
                                  <a:latin typeface="Cambria Math" panose="02040503050406030204" pitchFamily="18" charset="0"/>
                                </a:rPr>
                                <m:t>𝑡</m:t>
                              </m:r>
                              <m:r>
                                <a:rPr lang="en-US" altLang="zh-CN" sz="2000" b="0" i="1" smtClean="0">
                                  <a:latin typeface="Cambria Math" panose="02040503050406030204" pitchFamily="18" charset="0"/>
                                </a:rPr>
                                <m:t>−1</m:t>
                              </m:r>
                            </m:sub>
                          </m:sSub>
                        </m:e>
                      </m:d>
                      <m:r>
                        <a:rPr lang="en-US" altLang="zh-CN" sz="2000" b="0" i="1" smtClean="0">
                          <a:latin typeface="Cambria Math" panose="02040503050406030204" pitchFamily="18" charset="0"/>
                        </a:rPr>
                        <m:t>=</m:t>
                      </m:r>
                      <m:f>
                        <m:fPr>
                          <m:ctrlPr>
                            <a:rPr lang="en-US" altLang="zh-CN" sz="2000" b="0" i="1" smtClean="0">
                              <a:latin typeface="Cambria Math" panose="02040503050406030204" pitchFamily="18" charset="0"/>
                            </a:rPr>
                          </m:ctrlPr>
                        </m:fPr>
                        <m:num>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𝑝</m:t>
                              </m:r>
                            </m:e>
                            <m:sub>
                              <m:r>
                                <a:rPr lang="en-US" altLang="zh-CN" sz="2000" b="0" i="1" smtClean="0">
                                  <a:latin typeface="Cambria Math" panose="02040503050406030204" pitchFamily="18" charset="0"/>
                                </a:rPr>
                                <m:t>𝜃</m:t>
                              </m:r>
                            </m:sub>
                          </m:sSub>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𝑡</m:t>
                              </m:r>
                              <m:r>
                                <a:rPr lang="en-US" altLang="zh-CN" sz="2000" b="0" i="1" smtClean="0">
                                  <a:latin typeface="Cambria Math" panose="02040503050406030204" pitchFamily="18" charset="0"/>
                                </a:rPr>
                                <m:t>−1</m:t>
                              </m:r>
                            </m:sub>
                          </m:sSub>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𝑦</m:t>
                              </m:r>
                            </m:e>
                            <m:sub>
                              <m:r>
                                <a:rPr lang="en-US" altLang="zh-CN" sz="2000" b="0" i="1" smtClean="0">
                                  <a:latin typeface="Cambria Math" panose="02040503050406030204" pitchFamily="18" charset="0"/>
                                </a:rPr>
                                <m:t>𝑡</m:t>
                              </m:r>
                              <m:r>
                                <a:rPr lang="en-US" altLang="zh-CN" sz="2000" b="0" i="1" smtClean="0">
                                  <a:latin typeface="Cambria Math" panose="02040503050406030204" pitchFamily="18" charset="0"/>
                                </a:rPr>
                                <m:t>−1</m:t>
                              </m:r>
                            </m:sub>
                          </m:sSub>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𝑡</m:t>
                              </m:r>
                            </m:sub>
                          </m:sSub>
                          <m:r>
                            <a:rPr lang="en-US" altLang="zh-CN" sz="2000" b="0" i="1" smtClean="0">
                              <a:latin typeface="Cambria Math" panose="02040503050406030204" pitchFamily="18" charset="0"/>
                            </a:rPr>
                            <m:t>)</m:t>
                          </m:r>
                        </m:num>
                        <m:den>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𝑝</m:t>
                              </m:r>
                            </m:e>
                            <m:sub>
                              <m:r>
                                <a:rPr lang="en-US" altLang="zh-CN" sz="2000" b="0" i="1" smtClean="0">
                                  <a:latin typeface="Cambria Math" panose="02040503050406030204" pitchFamily="18" charset="0"/>
                                </a:rPr>
                                <m:t>𝜃</m:t>
                              </m:r>
                            </m:sub>
                          </m:sSub>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𝑦</m:t>
                              </m:r>
                            </m:e>
                            <m:sub>
                              <m:r>
                                <a:rPr lang="en-US" altLang="zh-CN" sz="2000" b="0" i="1" smtClean="0">
                                  <a:latin typeface="Cambria Math" panose="02040503050406030204" pitchFamily="18" charset="0"/>
                                </a:rPr>
                                <m:t>𝑡</m:t>
                              </m:r>
                              <m:r>
                                <a:rPr lang="en-US" altLang="zh-CN" sz="2000" b="0" i="1" smtClean="0">
                                  <a:latin typeface="Cambria Math" panose="02040503050406030204" pitchFamily="18" charset="0"/>
                                </a:rPr>
                                <m:t>−1</m:t>
                              </m:r>
                            </m:sub>
                          </m:sSub>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𝑡</m:t>
                              </m:r>
                            </m:sub>
                          </m:sSub>
                          <m:r>
                            <a:rPr lang="en-US" altLang="zh-CN" sz="2000" b="0" i="1" smtClean="0">
                              <a:latin typeface="Cambria Math" panose="02040503050406030204" pitchFamily="18" charset="0"/>
                            </a:rPr>
                            <m:t>)</m:t>
                          </m:r>
                        </m:den>
                      </m:f>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𝑝</m:t>
                          </m:r>
                        </m:e>
                        <m:sub>
                          <m:r>
                            <a:rPr lang="en-US" altLang="zh-CN" sz="2000" i="1">
                              <a:latin typeface="Cambria Math" panose="02040503050406030204" pitchFamily="18" charset="0"/>
                            </a:rPr>
                            <m:t>𝜃</m:t>
                          </m:r>
                        </m:sub>
                      </m:sSub>
                      <m:d>
                        <m:dPr>
                          <m:ctrlPr>
                            <a:rPr lang="en-US" altLang="zh-CN" sz="2000" i="1">
                              <a:latin typeface="Cambria Math" panose="02040503050406030204" pitchFamily="18" charset="0"/>
                            </a:rPr>
                          </m:ctrlPr>
                        </m:dPr>
                        <m:e>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𝑥</m:t>
                              </m:r>
                            </m:e>
                            <m:sub>
                              <m:r>
                                <m:rPr>
                                  <m:sty m:val="p"/>
                                </m:rPr>
                                <a:rPr lang="en-US" altLang="zh-CN" sz="2000" i="1" smtClean="0">
                                  <a:latin typeface="Cambria Math" panose="02040503050406030204" pitchFamily="18" charset="0"/>
                                </a:rPr>
                                <m:t>t</m:t>
                              </m:r>
                              <m:r>
                                <a:rPr lang="en-US" altLang="zh-CN" sz="2000" b="0" i="1" smtClean="0">
                                  <a:latin typeface="Cambria Math" panose="02040503050406030204" pitchFamily="18" charset="0"/>
                                </a:rPr>
                                <m:t>−1</m:t>
                              </m:r>
                            </m:sub>
                          </m:sSub>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𝑡</m:t>
                              </m:r>
                            </m:sub>
                          </m:sSub>
                        </m:e>
                      </m:d>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𝑝</m:t>
                          </m:r>
                        </m:e>
                        <m:sub>
                          <m:r>
                            <a:rPr lang="en-US" altLang="zh-CN" sz="2000" i="1">
                              <a:latin typeface="Cambria Math" panose="02040503050406030204" pitchFamily="18" charset="0"/>
                            </a:rPr>
                            <m:t>𝜃</m:t>
                          </m:r>
                        </m:sub>
                      </m:sSub>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𝑦</m:t>
                          </m:r>
                        </m:e>
                        <m:sub>
                          <m:r>
                            <a:rPr lang="en-US" altLang="zh-CN" sz="2000" b="0" i="1" smtClean="0">
                              <a:latin typeface="Cambria Math" panose="02040503050406030204" pitchFamily="18" charset="0"/>
                            </a:rPr>
                            <m:t>𝑡</m:t>
                          </m:r>
                          <m:r>
                            <a:rPr lang="en-US" altLang="zh-CN" sz="2000" b="0" i="1" smtClean="0">
                              <a:latin typeface="Cambria Math" panose="02040503050406030204" pitchFamily="18" charset="0"/>
                            </a:rPr>
                            <m:t>−1</m:t>
                          </m:r>
                        </m:sub>
                      </m:sSub>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𝑥</m:t>
                          </m:r>
                        </m:e>
                        <m:sub>
                          <m:r>
                            <a:rPr lang="en-US" altLang="zh-CN" sz="2000" b="0" i="1" smtClean="0">
                              <a:latin typeface="Cambria Math" panose="02040503050406030204" pitchFamily="18" charset="0"/>
                            </a:rPr>
                            <m:t>𝑡</m:t>
                          </m:r>
                          <m:r>
                            <a:rPr lang="en-US" altLang="zh-CN" sz="2000" b="0" i="1" smtClean="0">
                              <a:latin typeface="Cambria Math" panose="02040503050406030204" pitchFamily="18" charset="0"/>
                            </a:rPr>
                            <m:t>−1</m:t>
                          </m:r>
                        </m:sub>
                      </m:sSub>
                      <m:r>
                        <a:rPr lang="en-US" altLang="zh-CN" sz="2000" i="1">
                          <a:latin typeface="Cambria Math" panose="02040503050406030204" pitchFamily="18" charset="0"/>
                        </a:rPr>
                        <m:t>)</m:t>
                      </m:r>
                    </m:oMath>
                  </m:oMathPara>
                </a14:m>
                <a:endParaRPr lang="en-US" altLang="zh-CN" sz="2000" i="1" dirty="0">
                  <a:latin typeface="Cambria Math" panose="02040503050406030204" pitchFamily="18" charset="0"/>
                </a:endParaRPr>
              </a:p>
            </p:txBody>
          </p:sp>
        </mc:Choice>
        <mc:Fallback>
          <p:sp>
            <p:nvSpPr>
              <p:cNvPr id="30" name="文本框 29">
                <a:extLst>
                  <a:ext uri="{FF2B5EF4-FFF2-40B4-BE49-F238E27FC236}">
                    <a16:creationId xmlns:a16="http://schemas.microsoft.com/office/drawing/2014/main" id="{2A764147-C06F-4E8C-A618-00EA7679FA4E}"/>
                  </a:ext>
                </a:extLst>
              </p:cNvPr>
              <p:cNvSpPr txBox="1">
                <a:spLocks noRot="1" noChangeAspect="1" noMove="1" noResize="1" noEditPoints="1" noAdjustHandles="1" noChangeArrowheads="1" noChangeShapeType="1" noTextEdit="1"/>
              </p:cNvSpPr>
              <p:nvPr/>
            </p:nvSpPr>
            <p:spPr>
              <a:xfrm>
                <a:off x="2145204" y="5548179"/>
                <a:ext cx="7609714" cy="733149"/>
              </a:xfrm>
              <a:prstGeom prst="rect">
                <a:avLst/>
              </a:prstGeom>
              <a:blipFill>
                <a:blip r:embed="rId8"/>
                <a:stretch>
                  <a:fillRect/>
                </a:stretch>
              </a:blipFill>
            </p:spPr>
            <p:txBody>
              <a:bodyPr/>
              <a:lstStyle/>
              <a:p>
                <a:r>
                  <a:rPr lang="zh-CN" altLang="en-US">
                    <a:noFill/>
                  </a:rPr>
                  <a:t> </a:t>
                </a:r>
              </a:p>
            </p:txBody>
          </p:sp>
        </mc:Fallback>
      </mc:AlternateContent>
      <p:pic>
        <p:nvPicPr>
          <p:cNvPr id="7" name="图片 6">
            <a:extLst>
              <a:ext uri="{FF2B5EF4-FFF2-40B4-BE49-F238E27FC236}">
                <a16:creationId xmlns:a16="http://schemas.microsoft.com/office/drawing/2014/main" id="{47E02FAB-116C-4F1D-A18A-9062EEB8D686}"/>
              </a:ext>
            </a:extLst>
          </p:cNvPr>
          <p:cNvPicPr>
            <a:picLocks noChangeAspect="1"/>
          </p:cNvPicPr>
          <p:nvPr/>
        </p:nvPicPr>
        <p:blipFill>
          <a:blip r:embed="rId9"/>
          <a:stretch>
            <a:fillRect/>
          </a:stretch>
        </p:blipFill>
        <p:spPr>
          <a:xfrm>
            <a:off x="1048783" y="1792426"/>
            <a:ext cx="10424693" cy="3755753"/>
          </a:xfrm>
          <a:prstGeom prst="rect">
            <a:avLst/>
          </a:prstGeom>
        </p:spPr>
      </p:pic>
    </p:spTree>
    <p:custDataLst>
      <p:tags r:id="rId1"/>
    </p:custDataLst>
    <p:extLst>
      <p:ext uri="{BB962C8B-B14F-4D97-AF65-F5344CB8AC3E}">
        <p14:creationId xmlns:p14="http://schemas.microsoft.com/office/powerpoint/2010/main" val="3920424535"/>
      </p:ext>
    </p:extLst>
  </p:cSld>
  <p:clrMapOvr>
    <a:masterClrMapping/>
  </p:clrMapOvr>
  <p:transition advTm="58902"/>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rotWithShape="1">
          <a:blip r:embed="rId4">
            <a:alphaModFix amt="5000"/>
          </a:blip>
          <a:srcRect l="18330" b="25416"/>
          <a:stretch>
            <a:fillRect/>
          </a:stretch>
        </p:blipFill>
        <p:spPr>
          <a:xfrm>
            <a:off x="0" y="818873"/>
            <a:ext cx="6612836" cy="6039127"/>
          </a:xfrm>
          <a:prstGeom prst="rect">
            <a:avLst/>
          </a:prstGeom>
        </p:spPr>
      </p:pic>
      <p:sp>
        <p:nvSpPr>
          <p:cNvPr id="19" name="圆角矩形 18"/>
          <p:cNvSpPr/>
          <p:nvPr/>
        </p:nvSpPr>
        <p:spPr>
          <a:xfrm>
            <a:off x="450574" y="6361043"/>
            <a:ext cx="795130" cy="119270"/>
          </a:xfrm>
          <a:prstGeom prst="roundRect">
            <a:avLst>
              <a:gd name="adj" fmla="val 5000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4" name="图片 3"/>
          <p:cNvPicPr>
            <a:picLocks noChangeAspect="1"/>
          </p:cNvPicPr>
          <p:nvPr/>
        </p:nvPicPr>
        <p:blipFill>
          <a:blip r:embed="rId5"/>
          <a:stretch>
            <a:fillRect/>
          </a:stretch>
        </p:blipFill>
        <p:spPr>
          <a:xfrm>
            <a:off x="7658100" y="0"/>
            <a:ext cx="4533900" cy="6858000"/>
          </a:xfrm>
          <a:prstGeom prst="rect">
            <a:avLst/>
          </a:prstGeom>
        </p:spPr>
      </p:pic>
      <p:sp>
        <p:nvSpPr>
          <p:cNvPr id="20" name="矩形 19"/>
          <p:cNvSpPr/>
          <p:nvPr/>
        </p:nvSpPr>
        <p:spPr>
          <a:xfrm>
            <a:off x="6882547" y="0"/>
            <a:ext cx="1551105" cy="163788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pic>
        <p:nvPicPr>
          <p:cNvPr id="24" name="图片 23"/>
          <p:cNvPicPr>
            <a:picLocks noChangeAspect="1"/>
          </p:cNvPicPr>
          <p:nvPr/>
        </p:nvPicPr>
        <p:blipFill>
          <a:blip r:embed="rId6"/>
          <a:stretch>
            <a:fillRect/>
          </a:stretch>
        </p:blipFill>
        <p:spPr>
          <a:xfrm>
            <a:off x="7156449" y="317223"/>
            <a:ext cx="1003300" cy="1003300"/>
          </a:xfrm>
          <a:prstGeom prst="rect">
            <a:avLst/>
          </a:prstGeom>
        </p:spPr>
      </p:pic>
      <p:sp>
        <p:nvSpPr>
          <p:cNvPr id="23" name="矩形 22"/>
          <p:cNvSpPr/>
          <p:nvPr/>
        </p:nvSpPr>
        <p:spPr>
          <a:xfrm>
            <a:off x="7114486" y="5919235"/>
            <a:ext cx="5077513" cy="56984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67" name="图片 66"/>
          <p:cNvPicPr>
            <a:picLocks noChangeAspect="1"/>
          </p:cNvPicPr>
          <p:nvPr/>
        </p:nvPicPr>
        <p:blipFill>
          <a:blip r:embed="rId7" cstate="screen">
            <a:alphaModFix amt="50000"/>
          </a:blip>
          <a:stretch>
            <a:fillRect/>
          </a:stretch>
        </p:blipFill>
        <p:spPr>
          <a:xfrm>
            <a:off x="8170864" y="6003098"/>
            <a:ext cx="3508372" cy="430695"/>
          </a:xfrm>
          <a:prstGeom prst="rect">
            <a:avLst/>
          </a:prstGeom>
          <a:noFill/>
          <a:effectLst/>
        </p:spPr>
      </p:pic>
      <p:grpSp>
        <p:nvGrpSpPr>
          <p:cNvPr id="2" name="组合 1"/>
          <p:cNvGrpSpPr/>
          <p:nvPr/>
        </p:nvGrpSpPr>
        <p:grpSpPr>
          <a:xfrm>
            <a:off x="-212" y="2374005"/>
            <a:ext cx="5567633" cy="2752725"/>
            <a:chOff x="-212" y="2374005"/>
            <a:chExt cx="5567633" cy="2752725"/>
          </a:xfrm>
        </p:grpSpPr>
        <p:sp>
          <p:nvSpPr>
            <p:cNvPr id="8" name="文本框 7"/>
            <p:cNvSpPr txBox="1"/>
            <p:nvPr/>
          </p:nvSpPr>
          <p:spPr>
            <a:xfrm>
              <a:off x="1654599" y="2374005"/>
              <a:ext cx="1826141" cy="584775"/>
            </a:xfrm>
            <a:prstGeom prst="rect">
              <a:avLst/>
            </a:prstGeom>
            <a:noFill/>
          </p:spPr>
          <p:txBody>
            <a:bodyPr wrap="none" rtlCol="0">
              <a:spAutoFit/>
            </a:bodyPr>
            <a:lstStyle/>
            <a:p>
              <a:pPr algn="l"/>
              <a:r>
                <a:rPr kumimoji="1" lang="en-US" altLang="zh-CN" sz="3200" dirty="0">
                  <a:latin typeface="Source Han Sans SC Light" panose="020B0300000000000000" pitchFamily="34" charset="-128"/>
                  <a:ea typeface="Source Han Sans SC Light" panose="020B0300000000000000" pitchFamily="34" charset="-128"/>
                </a:rPr>
                <a:t>PART 04</a:t>
              </a:r>
              <a:endParaRPr kumimoji="1" lang="zh-CN" altLang="en-US" sz="3200" dirty="0">
                <a:latin typeface="Source Han Sans SC Light" panose="020B0300000000000000" pitchFamily="34" charset="-128"/>
                <a:ea typeface="Source Han Sans SC Light" panose="020B0300000000000000" pitchFamily="34" charset="-128"/>
              </a:endParaRPr>
            </a:p>
          </p:txBody>
        </p:sp>
        <p:sp>
          <p:nvSpPr>
            <p:cNvPr id="12" name="文本框 11"/>
            <p:cNvSpPr txBox="1"/>
            <p:nvPr/>
          </p:nvSpPr>
          <p:spPr>
            <a:xfrm>
              <a:off x="-212" y="3098540"/>
              <a:ext cx="5452110" cy="2028190"/>
            </a:xfrm>
            <a:prstGeom prst="rect">
              <a:avLst/>
            </a:prstGeom>
            <a:noFill/>
          </p:spPr>
          <p:txBody>
            <a:bodyPr wrap="none" rtlCol="0">
              <a:noAutofit/>
            </a:bodyPr>
            <a:lstStyle/>
            <a:p>
              <a:pPr algn="ctr"/>
              <a:r>
                <a:rPr kumimoji="1" lang="zh-CN" altLang="en-US" sz="4800" b="1" dirty="0">
                  <a:solidFill>
                    <a:srgbClr val="C00000"/>
                  </a:solidFill>
                  <a:latin typeface="+mn-ea"/>
                </a:rPr>
                <a:t>实验结果</a:t>
              </a:r>
            </a:p>
          </p:txBody>
        </p:sp>
        <p:sp>
          <p:nvSpPr>
            <p:cNvPr id="15" name="文本框 14"/>
            <p:cNvSpPr txBox="1"/>
            <p:nvPr/>
          </p:nvSpPr>
          <p:spPr>
            <a:xfrm>
              <a:off x="1654598" y="3882110"/>
              <a:ext cx="3912823" cy="460375"/>
            </a:xfrm>
            <a:prstGeom prst="rect">
              <a:avLst/>
            </a:prstGeom>
            <a:noFill/>
          </p:spPr>
          <p:txBody>
            <a:bodyPr wrap="square" rtlCol="0">
              <a:spAutoFit/>
            </a:bodyPr>
            <a:lstStyle/>
            <a:p>
              <a:pPr algn="l"/>
              <a:endParaRPr kumimoji="1" lang="en-US" altLang="zh-CN" sz="2400" dirty="0">
                <a:solidFill>
                  <a:schemeClr val="tx1">
                    <a:lumMod val="50000"/>
                    <a:lumOff val="50000"/>
                  </a:schemeClr>
                </a:solidFill>
                <a:latin typeface="Source Han Sans SC Normal" panose="020B0400000000000000" pitchFamily="34" charset="-128"/>
                <a:ea typeface="Source Han Sans SC Normal" panose="020B0400000000000000" pitchFamily="34" charset="-128"/>
              </a:endParaRPr>
            </a:p>
          </p:txBody>
        </p:sp>
      </p:grpSp>
    </p:spTree>
    <p:custDataLst>
      <p:tags r:id="rId1"/>
    </p:custDataLst>
  </p:cSld>
  <p:clrMapOvr>
    <a:masterClrMapping/>
  </p:clrMapOvr>
  <p:transition advTm="3187"/>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矩形 41"/>
          <p:cNvSpPr/>
          <p:nvPr/>
        </p:nvSpPr>
        <p:spPr>
          <a:xfrm>
            <a:off x="0" y="6396335"/>
            <a:ext cx="12192000" cy="46166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矩形 13"/>
          <p:cNvSpPr/>
          <p:nvPr/>
        </p:nvSpPr>
        <p:spPr>
          <a:xfrm>
            <a:off x="0" y="0"/>
            <a:ext cx="12192000" cy="9838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16" name="图片 15"/>
          <p:cNvPicPr>
            <a:picLocks noChangeAspect="1"/>
          </p:cNvPicPr>
          <p:nvPr/>
        </p:nvPicPr>
        <p:blipFill>
          <a:blip r:embed="rId3" cstate="screen">
            <a:alphaModFix amt="70000"/>
          </a:blip>
          <a:stretch>
            <a:fillRect/>
          </a:stretch>
        </p:blipFill>
        <p:spPr>
          <a:xfrm>
            <a:off x="9467010" y="271210"/>
            <a:ext cx="2316446" cy="459707"/>
          </a:xfrm>
          <a:prstGeom prst="rect">
            <a:avLst/>
          </a:prstGeom>
        </p:spPr>
      </p:pic>
      <p:pic>
        <p:nvPicPr>
          <p:cNvPr id="18" name="图片 17"/>
          <p:cNvPicPr>
            <a:picLocks noChangeAspect="1"/>
          </p:cNvPicPr>
          <p:nvPr/>
        </p:nvPicPr>
        <p:blipFill>
          <a:blip r:embed="rId4" cstate="screen">
            <a:alphaModFix amt="50000"/>
          </a:blip>
          <a:stretch>
            <a:fillRect/>
          </a:stretch>
        </p:blipFill>
        <p:spPr>
          <a:xfrm>
            <a:off x="363237" y="6490047"/>
            <a:ext cx="2580056" cy="316733"/>
          </a:xfrm>
          <a:prstGeom prst="rect">
            <a:avLst/>
          </a:prstGeom>
          <a:noFill/>
          <a:effectLst/>
        </p:spPr>
      </p:pic>
      <p:pic>
        <p:nvPicPr>
          <p:cNvPr id="24" name="图片 23"/>
          <p:cNvPicPr>
            <a:picLocks noChangeAspect="1"/>
          </p:cNvPicPr>
          <p:nvPr/>
        </p:nvPicPr>
        <p:blipFill>
          <a:blip r:embed="rId5" cstate="screen">
            <a:alphaModFix amt="50000"/>
          </a:blip>
          <a:stretch>
            <a:fillRect/>
          </a:stretch>
        </p:blipFill>
        <p:spPr>
          <a:xfrm>
            <a:off x="8896865" y="6530957"/>
            <a:ext cx="3038389" cy="185483"/>
          </a:xfrm>
          <a:prstGeom prst="rect">
            <a:avLst/>
          </a:prstGeom>
        </p:spPr>
      </p:pic>
      <p:sp>
        <p:nvSpPr>
          <p:cNvPr id="2" name="文本框 1"/>
          <p:cNvSpPr txBox="1"/>
          <p:nvPr/>
        </p:nvSpPr>
        <p:spPr>
          <a:xfrm>
            <a:off x="262770" y="230332"/>
            <a:ext cx="595035" cy="523220"/>
          </a:xfrm>
          <a:prstGeom prst="rect">
            <a:avLst/>
          </a:prstGeom>
          <a:noFill/>
        </p:spPr>
        <p:txBody>
          <a:bodyPr wrap="none" rtlCol="0">
            <a:spAutoFit/>
          </a:bodyPr>
          <a:lstStyle/>
          <a:p>
            <a:r>
              <a:rPr kumimoji="1" lang="en-US" altLang="zh-CN" sz="2800" b="1" dirty="0">
                <a:solidFill>
                  <a:schemeClr val="bg1"/>
                </a:solidFill>
                <a:effectLst>
                  <a:outerShdw blurRad="50800" dist="38100" dir="5400000" algn="t" rotWithShape="0">
                    <a:prstClr val="black">
                      <a:alpha val="40000"/>
                    </a:prstClr>
                  </a:outerShdw>
                </a:effectLst>
                <a:latin typeface="Source Han Sans SC" panose="020B0500000000000000" pitchFamily="34" charset="-128"/>
                <a:ea typeface="Source Han Sans SC" panose="020B0500000000000000" pitchFamily="34" charset="-128"/>
              </a:rPr>
              <a:t>04</a:t>
            </a:r>
            <a:endParaRPr kumimoji="1" lang="zh-CN" altLang="en-US" sz="2800" b="1" dirty="0">
              <a:solidFill>
                <a:schemeClr val="bg1"/>
              </a:solidFill>
              <a:effectLst>
                <a:outerShdw blurRad="50800" dist="38100" dir="5400000" algn="t" rotWithShape="0">
                  <a:prstClr val="black">
                    <a:alpha val="40000"/>
                  </a:prstClr>
                </a:outerShdw>
              </a:effectLst>
              <a:latin typeface="Source Han Sans SC" panose="020B0500000000000000" pitchFamily="34" charset="-128"/>
              <a:ea typeface="Source Han Sans SC" panose="020B0500000000000000" pitchFamily="34" charset="-128"/>
            </a:endParaRPr>
          </a:p>
        </p:txBody>
      </p:sp>
      <p:cxnSp>
        <p:nvCxnSpPr>
          <p:cNvPr id="5" name="直线连接符 4"/>
          <p:cNvCxnSpPr/>
          <p:nvPr/>
        </p:nvCxnSpPr>
        <p:spPr>
          <a:xfrm>
            <a:off x="975691" y="282542"/>
            <a:ext cx="0" cy="4188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5" name="文本框 24"/>
          <p:cNvSpPr txBox="1"/>
          <p:nvPr/>
        </p:nvSpPr>
        <p:spPr>
          <a:xfrm>
            <a:off x="1022351" y="178122"/>
            <a:ext cx="909223" cy="523220"/>
          </a:xfrm>
          <a:prstGeom prst="rect">
            <a:avLst/>
          </a:prstGeom>
          <a:noFill/>
        </p:spPr>
        <p:txBody>
          <a:bodyPr wrap="none" rtlCol="0">
            <a:spAutoFit/>
          </a:bodyPr>
          <a:lstStyle/>
          <a:p>
            <a:r>
              <a:rPr kumimoji="1" lang="en-US" altLang="zh-CN" sz="2800" b="1" dirty="0">
                <a:solidFill>
                  <a:schemeClr val="bg1"/>
                </a:solidFill>
                <a:effectLst>
                  <a:outerShdw blurRad="50800" dist="38100" dir="5400000" algn="t" rotWithShape="0">
                    <a:prstClr val="black">
                      <a:alpha val="40000"/>
                    </a:prstClr>
                  </a:outerShdw>
                </a:effectLst>
                <a:latin typeface="宋体" panose="02010600030101010101" pitchFamily="2" charset="-122"/>
                <a:ea typeface="宋体" panose="02010600030101010101" pitchFamily="2" charset="-122"/>
              </a:rPr>
              <a:t>PSNR</a:t>
            </a:r>
            <a:endParaRPr kumimoji="1" lang="zh-CN" altLang="en-US" sz="2800" b="1" dirty="0">
              <a:solidFill>
                <a:schemeClr val="bg1"/>
              </a:solidFill>
              <a:effectLst>
                <a:outerShdw blurRad="50800" dist="38100" dir="5400000" algn="t" rotWithShape="0">
                  <a:prstClr val="black">
                    <a:alpha val="40000"/>
                  </a:prstClr>
                </a:outerShdw>
              </a:effectLst>
              <a:latin typeface="宋体" panose="02010600030101010101" pitchFamily="2" charset="-122"/>
              <a:ea typeface="宋体" panose="02010600030101010101" pitchFamily="2" charset="-122"/>
            </a:endParaRPr>
          </a:p>
        </p:txBody>
      </p:sp>
      <p:pic>
        <p:nvPicPr>
          <p:cNvPr id="4" name="图片 3">
            <a:extLst>
              <a:ext uri="{FF2B5EF4-FFF2-40B4-BE49-F238E27FC236}">
                <a16:creationId xmlns:a16="http://schemas.microsoft.com/office/drawing/2014/main" id="{283DC601-9CCD-4072-813C-E3C41A721531}"/>
              </a:ext>
            </a:extLst>
          </p:cNvPr>
          <p:cNvPicPr>
            <a:picLocks noChangeAspect="1"/>
          </p:cNvPicPr>
          <p:nvPr/>
        </p:nvPicPr>
        <p:blipFill>
          <a:blip r:embed="rId6"/>
          <a:stretch>
            <a:fillRect/>
          </a:stretch>
        </p:blipFill>
        <p:spPr>
          <a:xfrm>
            <a:off x="1424710" y="1384265"/>
            <a:ext cx="4244170" cy="4611653"/>
          </a:xfrm>
          <a:prstGeom prst="rect">
            <a:avLst/>
          </a:prstGeom>
        </p:spPr>
      </p:pic>
      <p:pic>
        <p:nvPicPr>
          <p:cNvPr id="6" name="图片 5">
            <a:extLst>
              <a:ext uri="{FF2B5EF4-FFF2-40B4-BE49-F238E27FC236}">
                <a16:creationId xmlns:a16="http://schemas.microsoft.com/office/drawing/2014/main" id="{484B0BD6-5A71-4CAA-9004-05289A1783A8}"/>
              </a:ext>
            </a:extLst>
          </p:cNvPr>
          <p:cNvPicPr>
            <a:picLocks noChangeAspect="1"/>
          </p:cNvPicPr>
          <p:nvPr/>
        </p:nvPicPr>
        <p:blipFill>
          <a:blip r:embed="rId7"/>
          <a:stretch>
            <a:fillRect/>
          </a:stretch>
        </p:blipFill>
        <p:spPr>
          <a:xfrm>
            <a:off x="6451601" y="1298907"/>
            <a:ext cx="3877732" cy="4782368"/>
          </a:xfrm>
          <a:prstGeom prst="rect">
            <a:avLst/>
          </a:prstGeom>
        </p:spPr>
      </p:pic>
    </p:spTree>
  </p:cSld>
  <p:clrMapOvr>
    <a:masterClrMapping/>
  </p:clrMapOvr>
  <p:transition advTm="428"/>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7E0201-BC2B-B964-8290-D3FE575C2AD7}"/>
            </a:ext>
          </a:extLst>
        </p:cNvPr>
        <p:cNvGrpSpPr/>
        <p:nvPr/>
      </p:nvGrpSpPr>
      <p:grpSpPr>
        <a:xfrm>
          <a:off x="0" y="0"/>
          <a:ext cx="0" cy="0"/>
          <a:chOff x="0" y="0"/>
          <a:chExt cx="0" cy="0"/>
        </a:xfrm>
      </p:grpSpPr>
      <p:sp>
        <p:nvSpPr>
          <p:cNvPr id="42" name="矩形 41">
            <a:extLst>
              <a:ext uri="{FF2B5EF4-FFF2-40B4-BE49-F238E27FC236}">
                <a16:creationId xmlns:a16="http://schemas.microsoft.com/office/drawing/2014/main" id="{E09298AB-BFAD-F6C9-9A11-A83816DB21FB}"/>
              </a:ext>
            </a:extLst>
          </p:cNvPr>
          <p:cNvSpPr/>
          <p:nvPr/>
        </p:nvSpPr>
        <p:spPr>
          <a:xfrm>
            <a:off x="0" y="6396335"/>
            <a:ext cx="12192000" cy="46166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矩形 13">
            <a:extLst>
              <a:ext uri="{FF2B5EF4-FFF2-40B4-BE49-F238E27FC236}">
                <a16:creationId xmlns:a16="http://schemas.microsoft.com/office/drawing/2014/main" id="{5396986B-8C75-3777-B86B-D6D49B87EAED}"/>
              </a:ext>
            </a:extLst>
          </p:cNvPr>
          <p:cNvSpPr/>
          <p:nvPr/>
        </p:nvSpPr>
        <p:spPr>
          <a:xfrm>
            <a:off x="0" y="0"/>
            <a:ext cx="12192000" cy="9838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16" name="图片 15">
            <a:extLst>
              <a:ext uri="{FF2B5EF4-FFF2-40B4-BE49-F238E27FC236}">
                <a16:creationId xmlns:a16="http://schemas.microsoft.com/office/drawing/2014/main" id="{E6DB0855-526B-EE0F-4713-24BC09C2DF3E}"/>
              </a:ext>
            </a:extLst>
          </p:cNvPr>
          <p:cNvPicPr>
            <a:picLocks noChangeAspect="1"/>
          </p:cNvPicPr>
          <p:nvPr/>
        </p:nvPicPr>
        <p:blipFill>
          <a:blip r:embed="rId3" cstate="screen">
            <a:alphaModFix amt="70000"/>
          </a:blip>
          <a:stretch>
            <a:fillRect/>
          </a:stretch>
        </p:blipFill>
        <p:spPr>
          <a:xfrm>
            <a:off x="9467010" y="271210"/>
            <a:ext cx="2316446" cy="459707"/>
          </a:xfrm>
          <a:prstGeom prst="rect">
            <a:avLst/>
          </a:prstGeom>
        </p:spPr>
      </p:pic>
      <p:pic>
        <p:nvPicPr>
          <p:cNvPr id="18" name="图片 17">
            <a:extLst>
              <a:ext uri="{FF2B5EF4-FFF2-40B4-BE49-F238E27FC236}">
                <a16:creationId xmlns:a16="http://schemas.microsoft.com/office/drawing/2014/main" id="{1537E2BD-8237-CDF3-558E-04F1F2856C17}"/>
              </a:ext>
            </a:extLst>
          </p:cNvPr>
          <p:cNvPicPr>
            <a:picLocks noChangeAspect="1"/>
          </p:cNvPicPr>
          <p:nvPr/>
        </p:nvPicPr>
        <p:blipFill>
          <a:blip r:embed="rId4" cstate="screen">
            <a:alphaModFix amt="50000"/>
          </a:blip>
          <a:stretch>
            <a:fillRect/>
          </a:stretch>
        </p:blipFill>
        <p:spPr>
          <a:xfrm>
            <a:off x="363237" y="6490047"/>
            <a:ext cx="2580056" cy="316733"/>
          </a:xfrm>
          <a:prstGeom prst="rect">
            <a:avLst/>
          </a:prstGeom>
          <a:noFill/>
          <a:effectLst/>
        </p:spPr>
      </p:pic>
      <p:pic>
        <p:nvPicPr>
          <p:cNvPr id="24" name="图片 23">
            <a:extLst>
              <a:ext uri="{FF2B5EF4-FFF2-40B4-BE49-F238E27FC236}">
                <a16:creationId xmlns:a16="http://schemas.microsoft.com/office/drawing/2014/main" id="{6BC8A03C-98B4-C0B2-3012-948B9412113A}"/>
              </a:ext>
            </a:extLst>
          </p:cNvPr>
          <p:cNvPicPr>
            <a:picLocks noChangeAspect="1"/>
          </p:cNvPicPr>
          <p:nvPr/>
        </p:nvPicPr>
        <p:blipFill>
          <a:blip r:embed="rId5" cstate="screen">
            <a:alphaModFix amt="50000"/>
          </a:blip>
          <a:stretch>
            <a:fillRect/>
          </a:stretch>
        </p:blipFill>
        <p:spPr>
          <a:xfrm>
            <a:off x="8896865" y="6530957"/>
            <a:ext cx="3038389" cy="185483"/>
          </a:xfrm>
          <a:prstGeom prst="rect">
            <a:avLst/>
          </a:prstGeom>
        </p:spPr>
      </p:pic>
      <p:sp>
        <p:nvSpPr>
          <p:cNvPr id="2" name="文本框 1">
            <a:extLst>
              <a:ext uri="{FF2B5EF4-FFF2-40B4-BE49-F238E27FC236}">
                <a16:creationId xmlns:a16="http://schemas.microsoft.com/office/drawing/2014/main" id="{C67C14E2-7FFB-3D20-2E3D-18ADC5E49FF2}"/>
              </a:ext>
            </a:extLst>
          </p:cNvPr>
          <p:cNvSpPr txBox="1"/>
          <p:nvPr/>
        </p:nvSpPr>
        <p:spPr>
          <a:xfrm>
            <a:off x="262770" y="230332"/>
            <a:ext cx="595035" cy="523220"/>
          </a:xfrm>
          <a:prstGeom prst="rect">
            <a:avLst/>
          </a:prstGeom>
          <a:noFill/>
        </p:spPr>
        <p:txBody>
          <a:bodyPr wrap="none" rtlCol="0">
            <a:spAutoFit/>
          </a:bodyPr>
          <a:lstStyle/>
          <a:p>
            <a:r>
              <a:rPr kumimoji="1" lang="en-US" altLang="zh-CN" sz="2800" b="1" dirty="0">
                <a:solidFill>
                  <a:schemeClr val="bg1"/>
                </a:solidFill>
                <a:effectLst>
                  <a:outerShdw blurRad="50800" dist="38100" dir="5400000" algn="t" rotWithShape="0">
                    <a:prstClr val="black">
                      <a:alpha val="40000"/>
                    </a:prstClr>
                  </a:outerShdw>
                </a:effectLst>
                <a:latin typeface="Source Han Sans SC" panose="020B0500000000000000" pitchFamily="34" charset="-128"/>
                <a:ea typeface="Source Han Sans SC" panose="020B0500000000000000" pitchFamily="34" charset="-128"/>
              </a:rPr>
              <a:t>04</a:t>
            </a:r>
            <a:endParaRPr kumimoji="1" lang="zh-CN" altLang="en-US" sz="2800" b="1" dirty="0">
              <a:solidFill>
                <a:schemeClr val="bg1"/>
              </a:solidFill>
              <a:effectLst>
                <a:outerShdw blurRad="50800" dist="38100" dir="5400000" algn="t" rotWithShape="0">
                  <a:prstClr val="black">
                    <a:alpha val="40000"/>
                  </a:prstClr>
                </a:outerShdw>
              </a:effectLst>
              <a:latin typeface="Source Han Sans SC" panose="020B0500000000000000" pitchFamily="34" charset="-128"/>
              <a:ea typeface="Source Han Sans SC" panose="020B0500000000000000" pitchFamily="34" charset="-128"/>
            </a:endParaRPr>
          </a:p>
        </p:txBody>
      </p:sp>
      <p:cxnSp>
        <p:nvCxnSpPr>
          <p:cNvPr id="5" name="直线连接符 4">
            <a:extLst>
              <a:ext uri="{FF2B5EF4-FFF2-40B4-BE49-F238E27FC236}">
                <a16:creationId xmlns:a16="http://schemas.microsoft.com/office/drawing/2014/main" id="{C7F3E96D-29BB-5CA5-86C3-54004DD41D23}"/>
              </a:ext>
            </a:extLst>
          </p:cNvPr>
          <p:cNvCxnSpPr/>
          <p:nvPr/>
        </p:nvCxnSpPr>
        <p:spPr>
          <a:xfrm>
            <a:off x="975691" y="282542"/>
            <a:ext cx="0" cy="4188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5" name="文本框 24">
            <a:extLst>
              <a:ext uri="{FF2B5EF4-FFF2-40B4-BE49-F238E27FC236}">
                <a16:creationId xmlns:a16="http://schemas.microsoft.com/office/drawing/2014/main" id="{E97DEDC2-9FE2-ECFB-622E-92E282BF1DEF}"/>
              </a:ext>
            </a:extLst>
          </p:cNvPr>
          <p:cNvSpPr txBox="1"/>
          <p:nvPr/>
        </p:nvSpPr>
        <p:spPr>
          <a:xfrm>
            <a:off x="1022351" y="178122"/>
            <a:ext cx="909223" cy="523220"/>
          </a:xfrm>
          <a:prstGeom prst="rect">
            <a:avLst/>
          </a:prstGeom>
          <a:noFill/>
        </p:spPr>
        <p:txBody>
          <a:bodyPr wrap="none" rtlCol="0">
            <a:spAutoFit/>
          </a:bodyPr>
          <a:lstStyle/>
          <a:p>
            <a:r>
              <a:rPr kumimoji="1" lang="en-US" altLang="zh-CN" sz="2800" b="1" dirty="0">
                <a:solidFill>
                  <a:schemeClr val="bg1"/>
                </a:solidFill>
                <a:effectLst>
                  <a:outerShdw blurRad="50800" dist="38100" dir="5400000" algn="t" rotWithShape="0">
                    <a:prstClr val="black">
                      <a:alpha val="40000"/>
                    </a:prstClr>
                  </a:outerShdw>
                </a:effectLst>
                <a:latin typeface="宋体" panose="02010600030101010101" pitchFamily="2" charset="-122"/>
                <a:ea typeface="宋体" panose="02010600030101010101" pitchFamily="2" charset="-122"/>
              </a:rPr>
              <a:t>SSIM</a:t>
            </a:r>
            <a:endParaRPr kumimoji="1" lang="zh-CN" altLang="en-US" sz="2800" b="1" dirty="0">
              <a:solidFill>
                <a:schemeClr val="bg1"/>
              </a:solidFill>
              <a:effectLst>
                <a:outerShdw blurRad="50800" dist="38100" dir="5400000" algn="t" rotWithShape="0">
                  <a:prstClr val="black">
                    <a:alpha val="40000"/>
                  </a:prstClr>
                </a:outerShdw>
              </a:effectLst>
              <a:latin typeface="宋体" panose="02010600030101010101" pitchFamily="2" charset="-122"/>
              <a:ea typeface="宋体" panose="02010600030101010101" pitchFamily="2" charset="-122"/>
            </a:endParaRPr>
          </a:p>
        </p:txBody>
      </p:sp>
      <p:pic>
        <p:nvPicPr>
          <p:cNvPr id="4" name="图片 3">
            <a:extLst>
              <a:ext uri="{FF2B5EF4-FFF2-40B4-BE49-F238E27FC236}">
                <a16:creationId xmlns:a16="http://schemas.microsoft.com/office/drawing/2014/main" id="{9A893039-6796-45A9-A120-237045BC0F94}"/>
              </a:ext>
            </a:extLst>
          </p:cNvPr>
          <p:cNvPicPr>
            <a:picLocks noChangeAspect="1"/>
          </p:cNvPicPr>
          <p:nvPr/>
        </p:nvPicPr>
        <p:blipFill>
          <a:blip r:embed="rId6"/>
          <a:stretch>
            <a:fillRect/>
          </a:stretch>
        </p:blipFill>
        <p:spPr>
          <a:xfrm>
            <a:off x="1446569" y="1266707"/>
            <a:ext cx="4027462" cy="4847122"/>
          </a:xfrm>
          <a:prstGeom prst="rect">
            <a:avLst/>
          </a:prstGeom>
        </p:spPr>
      </p:pic>
      <p:pic>
        <p:nvPicPr>
          <p:cNvPr id="6" name="图片 5">
            <a:extLst>
              <a:ext uri="{FF2B5EF4-FFF2-40B4-BE49-F238E27FC236}">
                <a16:creationId xmlns:a16="http://schemas.microsoft.com/office/drawing/2014/main" id="{12E8EBFB-2171-40B3-999A-9C08AD9D2FE4}"/>
              </a:ext>
            </a:extLst>
          </p:cNvPr>
          <p:cNvPicPr>
            <a:picLocks noChangeAspect="1"/>
          </p:cNvPicPr>
          <p:nvPr/>
        </p:nvPicPr>
        <p:blipFill>
          <a:blip r:embed="rId7"/>
          <a:stretch>
            <a:fillRect/>
          </a:stretch>
        </p:blipFill>
        <p:spPr>
          <a:xfrm>
            <a:off x="6444566" y="1162968"/>
            <a:ext cx="4054049" cy="5054600"/>
          </a:xfrm>
          <a:prstGeom prst="rect">
            <a:avLst/>
          </a:prstGeom>
        </p:spPr>
      </p:pic>
    </p:spTree>
    <p:extLst>
      <p:ext uri="{BB962C8B-B14F-4D97-AF65-F5344CB8AC3E}">
        <p14:creationId xmlns:p14="http://schemas.microsoft.com/office/powerpoint/2010/main" val="215867578"/>
      </p:ext>
    </p:extLst>
  </p:cSld>
  <p:clrMapOvr>
    <a:masterClrMapping/>
  </p:clrMapOvr>
  <p:transition advTm="428"/>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7E0201-BC2B-B964-8290-D3FE575C2AD7}"/>
            </a:ext>
          </a:extLst>
        </p:cNvPr>
        <p:cNvGrpSpPr/>
        <p:nvPr/>
      </p:nvGrpSpPr>
      <p:grpSpPr>
        <a:xfrm>
          <a:off x="0" y="0"/>
          <a:ext cx="0" cy="0"/>
          <a:chOff x="0" y="0"/>
          <a:chExt cx="0" cy="0"/>
        </a:xfrm>
      </p:grpSpPr>
      <p:sp>
        <p:nvSpPr>
          <p:cNvPr id="42" name="矩形 41">
            <a:extLst>
              <a:ext uri="{FF2B5EF4-FFF2-40B4-BE49-F238E27FC236}">
                <a16:creationId xmlns:a16="http://schemas.microsoft.com/office/drawing/2014/main" id="{E09298AB-BFAD-F6C9-9A11-A83816DB21FB}"/>
              </a:ext>
            </a:extLst>
          </p:cNvPr>
          <p:cNvSpPr/>
          <p:nvPr/>
        </p:nvSpPr>
        <p:spPr>
          <a:xfrm>
            <a:off x="0" y="6396335"/>
            <a:ext cx="12192000" cy="46166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矩形 13">
            <a:extLst>
              <a:ext uri="{FF2B5EF4-FFF2-40B4-BE49-F238E27FC236}">
                <a16:creationId xmlns:a16="http://schemas.microsoft.com/office/drawing/2014/main" id="{5396986B-8C75-3777-B86B-D6D49B87EAED}"/>
              </a:ext>
            </a:extLst>
          </p:cNvPr>
          <p:cNvSpPr/>
          <p:nvPr/>
        </p:nvSpPr>
        <p:spPr>
          <a:xfrm>
            <a:off x="0" y="0"/>
            <a:ext cx="12192000" cy="9838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16" name="图片 15">
            <a:extLst>
              <a:ext uri="{FF2B5EF4-FFF2-40B4-BE49-F238E27FC236}">
                <a16:creationId xmlns:a16="http://schemas.microsoft.com/office/drawing/2014/main" id="{E6DB0855-526B-EE0F-4713-24BC09C2DF3E}"/>
              </a:ext>
            </a:extLst>
          </p:cNvPr>
          <p:cNvPicPr>
            <a:picLocks noChangeAspect="1"/>
          </p:cNvPicPr>
          <p:nvPr/>
        </p:nvPicPr>
        <p:blipFill>
          <a:blip r:embed="rId3" cstate="screen">
            <a:alphaModFix amt="70000"/>
          </a:blip>
          <a:stretch>
            <a:fillRect/>
          </a:stretch>
        </p:blipFill>
        <p:spPr>
          <a:xfrm>
            <a:off x="9467010" y="271210"/>
            <a:ext cx="2316446" cy="459707"/>
          </a:xfrm>
          <a:prstGeom prst="rect">
            <a:avLst/>
          </a:prstGeom>
        </p:spPr>
      </p:pic>
      <p:pic>
        <p:nvPicPr>
          <p:cNvPr id="18" name="图片 17">
            <a:extLst>
              <a:ext uri="{FF2B5EF4-FFF2-40B4-BE49-F238E27FC236}">
                <a16:creationId xmlns:a16="http://schemas.microsoft.com/office/drawing/2014/main" id="{1537E2BD-8237-CDF3-558E-04F1F2856C17}"/>
              </a:ext>
            </a:extLst>
          </p:cNvPr>
          <p:cNvPicPr>
            <a:picLocks noChangeAspect="1"/>
          </p:cNvPicPr>
          <p:nvPr/>
        </p:nvPicPr>
        <p:blipFill>
          <a:blip r:embed="rId4" cstate="screen">
            <a:alphaModFix amt="50000"/>
          </a:blip>
          <a:stretch>
            <a:fillRect/>
          </a:stretch>
        </p:blipFill>
        <p:spPr>
          <a:xfrm>
            <a:off x="363237" y="6490047"/>
            <a:ext cx="2580056" cy="316733"/>
          </a:xfrm>
          <a:prstGeom prst="rect">
            <a:avLst/>
          </a:prstGeom>
          <a:noFill/>
          <a:effectLst/>
        </p:spPr>
      </p:pic>
      <p:pic>
        <p:nvPicPr>
          <p:cNvPr id="24" name="图片 23">
            <a:extLst>
              <a:ext uri="{FF2B5EF4-FFF2-40B4-BE49-F238E27FC236}">
                <a16:creationId xmlns:a16="http://schemas.microsoft.com/office/drawing/2014/main" id="{6BC8A03C-98B4-C0B2-3012-948B9412113A}"/>
              </a:ext>
            </a:extLst>
          </p:cNvPr>
          <p:cNvPicPr>
            <a:picLocks noChangeAspect="1"/>
          </p:cNvPicPr>
          <p:nvPr/>
        </p:nvPicPr>
        <p:blipFill>
          <a:blip r:embed="rId5" cstate="screen">
            <a:alphaModFix amt="50000"/>
          </a:blip>
          <a:stretch>
            <a:fillRect/>
          </a:stretch>
        </p:blipFill>
        <p:spPr>
          <a:xfrm>
            <a:off x="8896865" y="6530957"/>
            <a:ext cx="3038389" cy="185483"/>
          </a:xfrm>
          <a:prstGeom prst="rect">
            <a:avLst/>
          </a:prstGeom>
        </p:spPr>
      </p:pic>
      <p:sp>
        <p:nvSpPr>
          <p:cNvPr id="2" name="文本框 1">
            <a:extLst>
              <a:ext uri="{FF2B5EF4-FFF2-40B4-BE49-F238E27FC236}">
                <a16:creationId xmlns:a16="http://schemas.microsoft.com/office/drawing/2014/main" id="{C67C14E2-7FFB-3D20-2E3D-18ADC5E49FF2}"/>
              </a:ext>
            </a:extLst>
          </p:cNvPr>
          <p:cNvSpPr txBox="1"/>
          <p:nvPr/>
        </p:nvSpPr>
        <p:spPr>
          <a:xfrm>
            <a:off x="262770" y="230332"/>
            <a:ext cx="595035" cy="523220"/>
          </a:xfrm>
          <a:prstGeom prst="rect">
            <a:avLst/>
          </a:prstGeom>
          <a:noFill/>
        </p:spPr>
        <p:txBody>
          <a:bodyPr wrap="none" rtlCol="0">
            <a:spAutoFit/>
          </a:bodyPr>
          <a:lstStyle/>
          <a:p>
            <a:r>
              <a:rPr kumimoji="1" lang="en-US" altLang="zh-CN" sz="2800" b="1" dirty="0">
                <a:solidFill>
                  <a:schemeClr val="bg1"/>
                </a:solidFill>
                <a:effectLst>
                  <a:outerShdw blurRad="50800" dist="38100" dir="5400000" algn="t" rotWithShape="0">
                    <a:prstClr val="black">
                      <a:alpha val="40000"/>
                    </a:prstClr>
                  </a:outerShdw>
                </a:effectLst>
                <a:latin typeface="Source Han Sans SC" panose="020B0500000000000000" pitchFamily="34" charset="-128"/>
                <a:ea typeface="Source Han Sans SC" panose="020B0500000000000000" pitchFamily="34" charset="-128"/>
              </a:rPr>
              <a:t>04</a:t>
            </a:r>
            <a:endParaRPr kumimoji="1" lang="zh-CN" altLang="en-US" sz="2800" b="1" dirty="0">
              <a:solidFill>
                <a:schemeClr val="bg1"/>
              </a:solidFill>
              <a:effectLst>
                <a:outerShdw blurRad="50800" dist="38100" dir="5400000" algn="t" rotWithShape="0">
                  <a:prstClr val="black">
                    <a:alpha val="40000"/>
                  </a:prstClr>
                </a:outerShdw>
              </a:effectLst>
              <a:latin typeface="Source Han Sans SC" panose="020B0500000000000000" pitchFamily="34" charset="-128"/>
              <a:ea typeface="Source Han Sans SC" panose="020B0500000000000000" pitchFamily="34" charset="-128"/>
            </a:endParaRPr>
          </a:p>
        </p:txBody>
      </p:sp>
      <p:cxnSp>
        <p:nvCxnSpPr>
          <p:cNvPr id="5" name="直线连接符 4">
            <a:extLst>
              <a:ext uri="{FF2B5EF4-FFF2-40B4-BE49-F238E27FC236}">
                <a16:creationId xmlns:a16="http://schemas.microsoft.com/office/drawing/2014/main" id="{C7F3E96D-29BB-5CA5-86C3-54004DD41D23}"/>
              </a:ext>
            </a:extLst>
          </p:cNvPr>
          <p:cNvCxnSpPr/>
          <p:nvPr/>
        </p:nvCxnSpPr>
        <p:spPr>
          <a:xfrm>
            <a:off x="975691" y="282542"/>
            <a:ext cx="0" cy="4188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5" name="文本框 24">
            <a:extLst>
              <a:ext uri="{FF2B5EF4-FFF2-40B4-BE49-F238E27FC236}">
                <a16:creationId xmlns:a16="http://schemas.microsoft.com/office/drawing/2014/main" id="{E97DEDC2-9FE2-ECFB-622E-92E282BF1DEF}"/>
              </a:ext>
            </a:extLst>
          </p:cNvPr>
          <p:cNvSpPr txBox="1"/>
          <p:nvPr/>
        </p:nvSpPr>
        <p:spPr>
          <a:xfrm>
            <a:off x="1022351" y="178122"/>
            <a:ext cx="909223" cy="523220"/>
          </a:xfrm>
          <a:prstGeom prst="rect">
            <a:avLst/>
          </a:prstGeom>
          <a:noFill/>
        </p:spPr>
        <p:txBody>
          <a:bodyPr wrap="none" rtlCol="0">
            <a:spAutoFit/>
          </a:bodyPr>
          <a:lstStyle/>
          <a:p>
            <a:r>
              <a:rPr kumimoji="1" lang="en-US" altLang="zh-CN" sz="2800" b="1" dirty="0">
                <a:solidFill>
                  <a:schemeClr val="bg1"/>
                </a:solidFill>
                <a:effectLst>
                  <a:outerShdw blurRad="50800" dist="38100" dir="5400000" algn="t" rotWithShape="0">
                    <a:prstClr val="black">
                      <a:alpha val="40000"/>
                    </a:prstClr>
                  </a:outerShdw>
                </a:effectLst>
                <a:latin typeface="宋体" panose="02010600030101010101" pitchFamily="2" charset="-122"/>
                <a:ea typeface="宋体" panose="02010600030101010101" pitchFamily="2" charset="-122"/>
              </a:rPr>
              <a:t>NMSE</a:t>
            </a:r>
            <a:endParaRPr kumimoji="1" lang="zh-CN" altLang="en-US" sz="2800" b="1" dirty="0">
              <a:solidFill>
                <a:schemeClr val="bg1"/>
              </a:solidFill>
              <a:effectLst>
                <a:outerShdw blurRad="50800" dist="38100" dir="5400000" algn="t" rotWithShape="0">
                  <a:prstClr val="black">
                    <a:alpha val="40000"/>
                  </a:prstClr>
                </a:outerShdw>
              </a:effectLst>
              <a:latin typeface="宋体" panose="02010600030101010101" pitchFamily="2" charset="-122"/>
              <a:ea typeface="宋体" panose="02010600030101010101" pitchFamily="2" charset="-122"/>
            </a:endParaRPr>
          </a:p>
        </p:txBody>
      </p:sp>
      <p:pic>
        <p:nvPicPr>
          <p:cNvPr id="3" name="图片 2">
            <a:extLst>
              <a:ext uri="{FF2B5EF4-FFF2-40B4-BE49-F238E27FC236}">
                <a16:creationId xmlns:a16="http://schemas.microsoft.com/office/drawing/2014/main" id="{82A7948F-40F2-4586-9916-EEC03B8C3E10}"/>
              </a:ext>
            </a:extLst>
          </p:cNvPr>
          <p:cNvPicPr>
            <a:picLocks noChangeAspect="1"/>
          </p:cNvPicPr>
          <p:nvPr/>
        </p:nvPicPr>
        <p:blipFill>
          <a:blip r:embed="rId6"/>
          <a:stretch>
            <a:fillRect/>
          </a:stretch>
        </p:blipFill>
        <p:spPr>
          <a:xfrm>
            <a:off x="1242487" y="1282775"/>
            <a:ext cx="4187538" cy="4814633"/>
          </a:xfrm>
          <a:prstGeom prst="rect">
            <a:avLst/>
          </a:prstGeom>
        </p:spPr>
      </p:pic>
      <p:pic>
        <p:nvPicPr>
          <p:cNvPr id="4" name="图片 3">
            <a:extLst>
              <a:ext uri="{FF2B5EF4-FFF2-40B4-BE49-F238E27FC236}">
                <a16:creationId xmlns:a16="http://schemas.microsoft.com/office/drawing/2014/main" id="{3FC867E5-0173-4677-B496-A80660061D93}"/>
              </a:ext>
            </a:extLst>
          </p:cNvPr>
          <p:cNvPicPr>
            <a:picLocks noChangeAspect="1"/>
          </p:cNvPicPr>
          <p:nvPr/>
        </p:nvPicPr>
        <p:blipFill>
          <a:blip r:embed="rId7"/>
          <a:stretch>
            <a:fillRect/>
          </a:stretch>
        </p:blipFill>
        <p:spPr>
          <a:xfrm>
            <a:off x="6536972" y="1255058"/>
            <a:ext cx="3839645" cy="4814634"/>
          </a:xfrm>
          <a:prstGeom prst="rect">
            <a:avLst/>
          </a:prstGeom>
        </p:spPr>
      </p:pic>
    </p:spTree>
    <p:extLst>
      <p:ext uri="{BB962C8B-B14F-4D97-AF65-F5344CB8AC3E}">
        <p14:creationId xmlns:p14="http://schemas.microsoft.com/office/powerpoint/2010/main" val="230978298"/>
      </p:ext>
    </p:extLst>
  </p:cSld>
  <p:clrMapOvr>
    <a:masterClrMapping/>
  </p:clrMapOvr>
  <p:transition advTm="428"/>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7E0201-BC2B-B964-8290-D3FE575C2AD7}"/>
            </a:ext>
          </a:extLst>
        </p:cNvPr>
        <p:cNvGrpSpPr/>
        <p:nvPr/>
      </p:nvGrpSpPr>
      <p:grpSpPr>
        <a:xfrm>
          <a:off x="0" y="0"/>
          <a:ext cx="0" cy="0"/>
          <a:chOff x="0" y="0"/>
          <a:chExt cx="0" cy="0"/>
        </a:xfrm>
      </p:grpSpPr>
      <p:sp>
        <p:nvSpPr>
          <p:cNvPr id="42" name="矩形 41">
            <a:extLst>
              <a:ext uri="{FF2B5EF4-FFF2-40B4-BE49-F238E27FC236}">
                <a16:creationId xmlns:a16="http://schemas.microsoft.com/office/drawing/2014/main" id="{E09298AB-BFAD-F6C9-9A11-A83816DB21FB}"/>
              </a:ext>
            </a:extLst>
          </p:cNvPr>
          <p:cNvSpPr/>
          <p:nvPr/>
        </p:nvSpPr>
        <p:spPr>
          <a:xfrm>
            <a:off x="0" y="6396335"/>
            <a:ext cx="12192000" cy="46166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矩形 13">
            <a:extLst>
              <a:ext uri="{FF2B5EF4-FFF2-40B4-BE49-F238E27FC236}">
                <a16:creationId xmlns:a16="http://schemas.microsoft.com/office/drawing/2014/main" id="{5396986B-8C75-3777-B86B-D6D49B87EAED}"/>
              </a:ext>
            </a:extLst>
          </p:cNvPr>
          <p:cNvSpPr/>
          <p:nvPr/>
        </p:nvSpPr>
        <p:spPr>
          <a:xfrm>
            <a:off x="0" y="0"/>
            <a:ext cx="12192000" cy="9838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16" name="图片 15">
            <a:extLst>
              <a:ext uri="{FF2B5EF4-FFF2-40B4-BE49-F238E27FC236}">
                <a16:creationId xmlns:a16="http://schemas.microsoft.com/office/drawing/2014/main" id="{E6DB0855-526B-EE0F-4713-24BC09C2DF3E}"/>
              </a:ext>
            </a:extLst>
          </p:cNvPr>
          <p:cNvPicPr>
            <a:picLocks noChangeAspect="1"/>
          </p:cNvPicPr>
          <p:nvPr/>
        </p:nvPicPr>
        <p:blipFill>
          <a:blip r:embed="rId3" cstate="screen">
            <a:alphaModFix amt="70000"/>
          </a:blip>
          <a:stretch>
            <a:fillRect/>
          </a:stretch>
        </p:blipFill>
        <p:spPr>
          <a:xfrm>
            <a:off x="9467010" y="271210"/>
            <a:ext cx="2316446" cy="459707"/>
          </a:xfrm>
          <a:prstGeom prst="rect">
            <a:avLst/>
          </a:prstGeom>
        </p:spPr>
      </p:pic>
      <p:pic>
        <p:nvPicPr>
          <p:cNvPr id="18" name="图片 17">
            <a:extLst>
              <a:ext uri="{FF2B5EF4-FFF2-40B4-BE49-F238E27FC236}">
                <a16:creationId xmlns:a16="http://schemas.microsoft.com/office/drawing/2014/main" id="{1537E2BD-8237-CDF3-558E-04F1F2856C17}"/>
              </a:ext>
            </a:extLst>
          </p:cNvPr>
          <p:cNvPicPr>
            <a:picLocks noChangeAspect="1"/>
          </p:cNvPicPr>
          <p:nvPr/>
        </p:nvPicPr>
        <p:blipFill>
          <a:blip r:embed="rId4" cstate="screen">
            <a:alphaModFix amt="50000"/>
          </a:blip>
          <a:stretch>
            <a:fillRect/>
          </a:stretch>
        </p:blipFill>
        <p:spPr>
          <a:xfrm>
            <a:off x="363237" y="6490047"/>
            <a:ext cx="2580056" cy="316733"/>
          </a:xfrm>
          <a:prstGeom prst="rect">
            <a:avLst/>
          </a:prstGeom>
          <a:noFill/>
          <a:effectLst/>
        </p:spPr>
      </p:pic>
      <p:pic>
        <p:nvPicPr>
          <p:cNvPr id="24" name="图片 23">
            <a:extLst>
              <a:ext uri="{FF2B5EF4-FFF2-40B4-BE49-F238E27FC236}">
                <a16:creationId xmlns:a16="http://schemas.microsoft.com/office/drawing/2014/main" id="{6BC8A03C-98B4-C0B2-3012-948B9412113A}"/>
              </a:ext>
            </a:extLst>
          </p:cNvPr>
          <p:cNvPicPr>
            <a:picLocks noChangeAspect="1"/>
          </p:cNvPicPr>
          <p:nvPr/>
        </p:nvPicPr>
        <p:blipFill>
          <a:blip r:embed="rId5" cstate="screen">
            <a:alphaModFix amt="50000"/>
          </a:blip>
          <a:stretch>
            <a:fillRect/>
          </a:stretch>
        </p:blipFill>
        <p:spPr>
          <a:xfrm>
            <a:off x="8896865" y="6530957"/>
            <a:ext cx="3038389" cy="185483"/>
          </a:xfrm>
          <a:prstGeom prst="rect">
            <a:avLst/>
          </a:prstGeom>
        </p:spPr>
      </p:pic>
      <p:sp>
        <p:nvSpPr>
          <p:cNvPr id="2" name="文本框 1">
            <a:extLst>
              <a:ext uri="{FF2B5EF4-FFF2-40B4-BE49-F238E27FC236}">
                <a16:creationId xmlns:a16="http://schemas.microsoft.com/office/drawing/2014/main" id="{C67C14E2-7FFB-3D20-2E3D-18ADC5E49FF2}"/>
              </a:ext>
            </a:extLst>
          </p:cNvPr>
          <p:cNvSpPr txBox="1"/>
          <p:nvPr/>
        </p:nvSpPr>
        <p:spPr>
          <a:xfrm>
            <a:off x="262770" y="230332"/>
            <a:ext cx="595035" cy="523220"/>
          </a:xfrm>
          <a:prstGeom prst="rect">
            <a:avLst/>
          </a:prstGeom>
          <a:noFill/>
        </p:spPr>
        <p:txBody>
          <a:bodyPr wrap="none" rtlCol="0">
            <a:spAutoFit/>
          </a:bodyPr>
          <a:lstStyle/>
          <a:p>
            <a:r>
              <a:rPr kumimoji="1" lang="en-US" altLang="zh-CN" sz="2800" b="1" dirty="0">
                <a:solidFill>
                  <a:schemeClr val="bg1"/>
                </a:solidFill>
                <a:effectLst>
                  <a:outerShdw blurRad="50800" dist="38100" dir="5400000" algn="t" rotWithShape="0">
                    <a:prstClr val="black">
                      <a:alpha val="40000"/>
                    </a:prstClr>
                  </a:outerShdw>
                </a:effectLst>
                <a:latin typeface="Source Han Sans SC" panose="020B0500000000000000" pitchFamily="34" charset="-128"/>
                <a:ea typeface="Source Han Sans SC" panose="020B0500000000000000" pitchFamily="34" charset="-128"/>
              </a:rPr>
              <a:t>04</a:t>
            </a:r>
            <a:endParaRPr kumimoji="1" lang="zh-CN" altLang="en-US" sz="2800" b="1" dirty="0">
              <a:solidFill>
                <a:schemeClr val="bg1"/>
              </a:solidFill>
              <a:effectLst>
                <a:outerShdw blurRad="50800" dist="38100" dir="5400000" algn="t" rotWithShape="0">
                  <a:prstClr val="black">
                    <a:alpha val="40000"/>
                  </a:prstClr>
                </a:outerShdw>
              </a:effectLst>
              <a:latin typeface="Source Han Sans SC" panose="020B0500000000000000" pitchFamily="34" charset="-128"/>
              <a:ea typeface="Source Han Sans SC" panose="020B0500000000000000" pitchFamily="34" charset="-128"/>
            </a:endParaRPr>
          </a:p>
        </p:txBody>
      </p:sp>
      <p:cxnSp>
        <p:nvCxnSpPr>
          <p:cNvPr id="5" name="直线连接符 4">
            <a:extLst>
              <a:ext uri="{FF2B5EF4-FFF2-40B4-BE49-F238E27FC236}">
                <a16:creationId xmlns:a16="http://schemas.microsoft.com/office/drawing/2014/main" id="{C7F3E96D-29BB-5CA5-86C3-54004DD41D23}"/>
              </a:ext>
            </a:extLst>
          </p:cNvPr>
          <p:cNvCxnSpPr/>
          <p:nvPr/>
        </p:nvCxnSpPr>
        <p:spPr>
          <a:xfrm>
            <a:off x="975691" y="282542"/>
            <a:ext cx="0" cy="4188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5" name="文本框 24">
            <a:extLst>
              <a:ext uri="{FF2B5EF4-FFF2-40B4-BE49-F238E27FC236}">
                <a16:creationId xmlns:a16="http://schemas.microsoft.com/office/drawing/2014/main" id="{E97DEDC2-9FE2-ECFB-622E-92E282BF1DEF}"/>
              </a:ext>
            </a:extLst>
          </p:cNvPr>
          <p:cNvSpPr txBox="1"/>
          <p:nvPr/>
        </p:nvSpPr>
        <p:spPr>
          <a:xfrm>
            <a:off x="1022351" y="178122"/>
            <a:ext cx="909223" cy="523220"/>
          </a:xfrm>
          <a:prstGeom prst="rect">
            <a:avLst/>
          </a:prstGeom>
          <a:noFill/>
        </p:spPr>
        <p:txBody>
          <a:bodyPr wrap="none" rtlCol="0">
            <a:spAutoFit/>
          </a:bodyPr>
          <a:lstStyle/>
          <a:p>
            <a:r>
              <a:rPr kumimoji="1" lang="en-US" altLang="zh-CN" sz="2800" b="1" dirty="0">
                <a:solidFill>
                  <a:schemeClr val="bg1"/>
                </a:solidFill>
                <a:effectLst>
                  <a:outerShdw blurRad="50800" dist="38100" dir="5400000" algn="t" rotWithShape="0">
                    <a:prstClr val="black">
                      <a:alpha val="40000"/>
                    </a:prstClr>
                  </a:outerShdw>
                </a:effectLst>
                <a:latin typeface="宋体" panose="02010600030101010101" pitchFamily="2" charset="-122"/>
                <a:ea typeface="宋体" panose="02010600030101010101" pitchFamily="2" charset="-122"/>
              </a:rPr>
              <a:t>RMSE</a:t>
            </a:r>
            <a:endParaRPr kumimoji="1" lang="zh-CN" altLang="en-US" sz="2800" b="1" dirty="0">
              <a:solidFill>
                <a:schemeClr val="bg1"/>
              </a:solidFill>
              <a:effectLst>
                <a:outerShdw blurRad="50800" dist="38100" dir="5400000" algn="t" rotWithShape="0">
                  <a:prstClr val="black">
                    <a:alpha val="40000"/>
                  </a:prstClr>
                </a:outerShdw>
              </a:effectLst>
              <a:latin typeface="宋体" panose="02010600030101010101" pitchFamily="2" charset="-122"/>
              <a:ea typeface="宋体" panose="02010600030101010101" pitchFamily="2" charset="-122"/>
            </a:endParaRPr>
          </a:p>
        </p:txBody>
      </p:sp>
      <p:pic>
        <p:nvPicPr>
          <p:cNvPr id="3" name="图片 2">
            <a:extLst>
              <a:ext uri="{FF2B5EF4-FFF2-40B4-BE49-F238E27FC236}">
                <a16:creationId xmlns:a16="http://schemas.microsoft.com/office/drawing/2014/main" id="{BB5F71BF-29E0-44A3-B89A-1E83C8B902F0}"/>
              </a:ext>
            </a:extLst>
          </p:cNvPr>
          <p:cNvPicPr>
            <a:picLocks noChangeAspect="1"/>
          </p:cNvPicPr>
          <p:nvPr/>
        </p:nvPicPr>
        <p:blipFill>
          <a:blip r:embed="rId6"/>
          <a:stretch>
            <a:fillRect/>
          </a:stretch>
        </p:blipFill>
        <p:spPr>
          <a:xfrm>
            <a:off x="1746397" y="1077560"/>
            <a:ext cx="4137935" cy="5139969"/>
          </a:xfrm>
          <a:prstGeom prst="rect">
            <a:avLst/>
          </a:prstGeom>
        </p:spPr>
      </p:pic>
      <p:pic>
        <p:nvPicPr>
          <p:cNvPr id="4" name="图片 3">
            <a:extLst>
              <a:ext uri="{FF2B5EF4-FFF2-40B4-BE49-F238E27FC236}">
                <a16:creationId xmlns:a16="http://schemas.microsoft.com/office/drawing/2014/main" id="{A05AF401-6BBD-47DD-9207-78DE90BAEC23}"/>
              </a:ext>
            </a:extLst>
          </p:cNvPr>
          <p:cNvPicPr>
            <a:picLocks noChangeAspect="1"/>
          </p:cNvPicPr>
          <p:nvPr/>
        </p:nvPicPr>
        <p:blipFill>
          <a:blip r:embed="rId7"/>
          <a:stretch>
            <a:fillRect/>
          </a:stretch>
        </p:blipFill>
        <p:spPr>
          <a:xfrm>
            <a:off x="6689248" y="1255058"/>
            <a:ext cx="3935985" cy="4891597"/>
          </a:xfrm>
          <a:prstGeom prst="rect">
            <a:avLst/>
          </a:prstGeom>
        </p:spPr>
      </p:pic>
    </p:spTree>
    <p:extLst>
      <p:ext uri="{BB962C8B-B14F-4D97-AF65-F5344CB8AC3E}">
        <p14:creationId xmlns:p14="http://schemas.microsoft.com/office/powerpoint/2010/main" val="4206567933"/>
      </p:ext>
    </p:extLst>
  </p:cSld>
  <p:clrMapOvr>
    <a:masterClrMapping/>
  </p:clrMapOvr>
  <p:transition advTm="428"/>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0" y="-2"/>
            <a:ext cx="12192000" cy="123567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矩形 8"/>
          <p:cNvSpPr/>
          <p:nvPr/>
        </p:nvSpPr>
        <p:spPr>
          <a:xfrm>
            <a:off x="0" y="6396335"/>
            <a:ext cx="12192000" cy="46166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文本框 9"/>
          <p:cNvSpPr txBox="1"/>
          <p:nvPr/>
        </p:nvSpPr>
        <p:spPr>
          <a:xfrm>
            <a:off x="740529" y="788869"/>
            <a:ext cx="1850186" cy="400110"/>
          </a:xfrm>
          <a:prstGeom prst="rect">
            <a:avLst/>
          </a:prstGeom>
          <a:noFill/>
          <a:ln>
            <a:noFill/>
          </a:ln>
        </p:spPr>
        <p:txBody>
          <a:bodyPr wrap="none" rtlCol="0">
            <a:spAutoFit/>
          </a:bodyPr>
          <a:lstStyle/>
          <a:p>
            <a:r>
              <a:rPr kumimoji="1" lang="en-US" altLang="zh-CN" sz="2000" spc="300" dirty="0">
                <a:solidFill>
                  <a:schemeClr val="bg1">
                    <a:alpha val="38000"/>
                  </a:schemeClr>
                </a:solidFill>
                <a:effectLst>
                  <a:outerShdw blurRad="50800" dist="38100" dir="5400000" algn="t" rotWithShape="0">
                    <a:prstClr val="black">
                      <a:alpha val="40000"/>
                    </a:prstClr>
                  </a:outerShdw>
                </a:effectLst>
                <a:latin typeface="Source Han Sans SC Medium" panose="020B0500000000000000" pitchFamily="34" charset="-128"/>
                <a:ea typeface="Source Han Sans SC Medium" panose="020B0500000000000000" pitchFamily="34" charset="-128"/>
              </a:rPr>
              <a:t>CONTENTS</a:t>
            </a:r>
            <a:endParaRPr kumimoji="1" lang="zh-CN" altLang="en-US" sz="2000" spc="300" dirty="0">
              <a:solidFill>
                <a:schemeClr val="bg1">
                  <a:alpha val="38000"/>
                </a:schemeClr>
              </a:solidFill>
              <a:effectLst>
                <a:outerShdw blurRad="50800" dist="38100" dir="5400000" algn="t" rotWithShape="0">
                  <a:prstClr val="black">
                    <a:alpha val="40000"/>
                  </a:prstClr>
                </a:outerShdw>
              </a:effectLst>
              <a:latin typeface="Source Han Sans SC Medium" panose="020B0500000000000000" pitchFamily="34" charset="-128"/>
              <a:ea typeface="Source Han Sans SC Medium" panose="020B0500000000000000" pitchFamily="34" charset="-128"/>
            </a:endParaRPr>
          </a:p>
        </p:txBody>
      </p:sp>
      <p:sp>
        <p:nvSpPr>
          <p:cNvPr id="6" name="文本框 5"/>
          <p:cNvSpPr txBox="1"/>
          <p:nvPr/>
        </p:nvSpPr>
        <p:spPr>
          <a:xfrm>
            <a:off x="570917" y="220417"/>
            <a:ext cx="1390124" cy="769441"/>
          </a:xfrm>
          <a:prstGeom prst="rect">
            <a:avLst/>
          </a:prstGeom>
          <a:noFill/>
          <a:ln>
            <a:noFill/>
          </a:ln>
        </p:spPr>
        <p:txBody>
          <a:bodyPr wrap="none" rtlCol="0">
            <a:spAutoFit/>
          </a:bodyPr>
          <a:lstStyle/>
          <a:p>
            <a:r>
              <a:rPr kumimoji="1" lang="zh-CN" altLang="en-US" sz="4400" b="1" spc="300" dirty="0">
                <a:solidFill>
                  <a:schemeClr val="bg1"/>
                </a:solidFill>
                <a:effectLst>
                  <a:outerShdw blurRad="50800" dist="38100" dir="5400000" algn="t" rotWithShape="0">
                    <a:prstClr val="black">
                      <a:alpha val="40000"/>
                    </a:prstClr>
                  </a:outerShdw>
                </a:effectLst>
                <a:latin typeface="Source Han Sans SC" panose="020B0500000000000000" pitchFamily="34" charset="-128"/>
                <a:ea typeface="Source Han Sans SC" panose="020B0500000000000000" pitchFamily="34" charset="-128"/>
              </a:rPr>
              <a:t>目录</a:t>
            </a:r>
          </a:p>
        </p:txBody>
      </p:sp>
      <p:pic>
        <p:nvPicPr>
          <p:cNvPr id="14" name="图片 13"/>
          <p:cNvPicPr>
            <a:picLocks noChangeAspect="1"/>
          </p:cNvPicPr>
          <p:nvPr/>
        </p:nvPicPr>
        <p:blipFill>
          <a:blip r:embed="rId7" cstate="screen">
            <a:alphaModFix amt="70000"/>
          </a:blip>
          <a:stretch>
            <a:fillRect/>
          </a:stretch>
        </p:blipFill>
        <p:spPr>
          <a:xfrm>
            <a:off x="9467010" y="407015"/>
            <a:ext cx="2316446" cy="459707"/>
          </a:xfrm>
          <a:prstGeom prst="rect">
            <a:avLst/>
          </a:prstGeom>
        </p:spPr>
      </p:pic>
      <p:pic>
        <p:nvPicPr>
          <p:cNvPr id="16" name="图片 15"/>
          <p:cNvPicPr>
            <a:picLocks noChangeAspect="1"/>
          </p:cNvPicPr>
          <p:nvPr/>
        </p:nvPicPr>
        <p:blipFill>
          <a:blip r:embed="rId8" cstate="screen">
            <a:alphaModFix amt="50000"/>
          </a:blip>
          <a:stretch>
            <a:fillRect/>
          </a:stretch>
        </p:blipFill>
        <p:spPr>
          <a:xfrm>
            <a:off x="363237" y="6490047"/>
            <a:ext cx="2580056" cy="316733"/>
          </a:xfrm>
          <a:prstGeom prst="rect">
            <a:avLst/>
          </a:prstGeom>
          <a:noFill/>
          <a:effectLst/>
        </p:spPr>
      </p:pic>
      <p:pic>
        <p:nvPicPr>
          <p:cNvPr id="18" name="图片 17"/>
          <p:cNvPicPr>
            <a:picLocks noChangeAspect="1"/>
          </p:cNvPicPr>
          <p:nvPr/>
        </p:nvPicPr>
        <p:blipFill>
          <a:blip r:embed="rId9" cstate="screen">
            <a:alphaModFix amt="50000"/>
          </a:blip>
          <a:stretch>
            <a:fillRect/>
          </a:stretch>
        </p:blipFill>
        <p:spPr>
          <a:xfrm>
            <a:off x="8896865" y="6530957"/>
            <a:ext cx="3038389" cy="185483"/>
          </a:xfrm>
          <a:prstGeom prst="rect">
            <a:avLst/>
          </a:prstGeom>
        </p:spPr>
      </p:pic>
      <p:grpSp>
        <p:nvGrpSpPr>
          <p:cNvPr id="8" name="组合 7"/>
          <p:cNvGrpSpPr/>
          <p:nvPr/>
        </p:nvGrpSpPr>
        <p:grpSpPr>
          <a:xfrm>
            <a:off x="2643944" y="2604562"/>
            <a:ext cx="4451818" cy="645393"/>
            <a:chOff x="1665799" y="2234715"/>
            <a:chExt cx="3776262" cy="645393"/>
          </a:xfrm>
        </p:grpSpPr>
        <p:sp>
          <p:nvSpPr>
            <p:cNvPr id="3" name="文本框 2"/>
            <p:cNvSpPr txBox="1"/>
            <p:nvPr/>
          </p:nvSpPr>
          <p:spPr>
            <a:xfrm>
              <a:off x="2322941" y="2267099"/>
              <a:ext cx="3119120" cy="521970"/>
            </a:xfrm>
            <a:prstGeom prst="rect">
              <a:avLst/>
            </a:prstGeom>
            <a:noFill/>
          </p:spPr>
          <p:txBody>
            <a:bodyPr wrap="square" rtlCol="0">
              <a:spAutoFit/>
            </a:bodyPr>
            <a:lstStyle/>
            <a:p>
              <a:pPr algn="l"/>
              <a:r>
                <a:rPr kumimoji="1" lang="zh-CN" altLang="en-US" sz="2800" b="1" dirty="0">
                  <a:solidFill>
                    <a:srgbClr val="C00000"/>
                  </a:solidFill>
                  <a:latin typeface="等线" panose="02010600030101010101" charset="-122"/>
                  <a:ea typeface="等线" panose="02010600030101010101" charset="-122"/>
                </a:rPr>
                <a:t>背景介绍</a:t>
              </a:r>
            </a:p>
          </p:txBody>
        </p:sp>
        <p:sp>
          <p:nvSpPr>
            <p:cNvPr id="4" name="剪去单角的矩形 3"/>
            <p:cNvSpPr/>
            <p:nvPr/>
          </p:nvSpPr>
          <p:spPr>
            <a:xfrm rot="16200000">
              <a:off x="1611020" y="2289494"/>
              <a:ext cx="643890" cy="534331"/>
            </a:xfrm>
            <a:prstGeom prst="snip1Rect">
              <a:avLst>
                <a:gd name="adj" fmla="val 27964"/>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7" name="文本框 36"/>
            <p:cNvSpPr txBox="1"/>
            <p:nvPr/>
          </p:nvSpPr>
          <p:spPr>
            <a:xfrm>
              <a:off x="2390186" y="2573403"/>
              <a:ext cx="2490704" cy="306705"/>
            </a:xfrm>
            <a:prstGeom prst="rect">
              <a:avLst/>
            </a:prstGeom>
            <a:noFill/>
          </p:spPr>
          <p:txBody>
            <a:bodyPr wrap="square" rtlCol="0">
              <a:spAutoFit/>
            </a:bodyPr>
            <a:lstStyle/>
            <a:p>
              <a:pPr algn="l"/>
              <a:endParaRPr kumimoji="1" lang="en-US" altLang="zh-CN" sz="1400" dirty="0">
                <a:solidFill>
                  <a:schemeClr val="tx1">
                    <a:lumMod val="50000"/>
                    <a:lumOff val="50000"/>
                  </a:schemeClr>
                </a:solidFill>
                <a:latin typeface="Source Han Sans SC Normal" panose="020B0400000000000000" pitchFamily="34" charset="-128"/>
                <a:ea typeface="Source Han Sans SC Normal" panose="020B0400000000000000" pitchFamily="34" charset="-128"/>
              </a:endParaRPr>
            </a:p>
          </p:txBody>
        </p:sp>
        <p:sp>
          <p:nvSpPr>
            <p:cNvPr id="7" name="文本框 6"/>
            <p:cNvSpPr txBox="1"/>
            <p:nvPr/>
          </p:nvSpPr>
          <p:spPr>
            <a:xfrm>
              <a:off x="1684922" y="2267099"/>
              <a:ext cx="562340" cy="499110"/>
            </a:xfrm>
            <a:prstGeom prst="rect">
              <a:avLst/>
            </a:prstGeom>
            <a:noFill/>
          </p:spPr>
          <p:txBody>
            <a:bodyPr wrap="square" rtlCol="0">
              <a:noAutofit/>
            </a:bodyPr>
            <a:lstStyle/>
            <a:p>
              <a:pPr algn="l"/>
              <a:r>
                <a:rPr kumimoji="1" lang="en-US" altLang="zh-CN" sz="3200" b="1" dirty="0">
                  <a:solidFill>
                    <a:schemeClr val="bg1"/>
                  </a:solidFill>
                  <a:latin typeface="Source Han Sans SC" panose="020B0500000000000000" pitchFamily="34" charset="-128"/>
                  <a:ea typeface="Source Han Sans SC" panose="020B0500000000000000" pitchFamily="34" charset="-128"/>
                </a:rPr>
                <a:t>01</a:t>
              </a:r>
              <a:endParaRPr kumimoji="1" lang="zh-CN" altLang="en-US" sz="3200" b="1" dirty="0">
                <a:solidFill>
                  <a:schemeClr val="bg1"/>
                </a:solidFill>
                <a:latin typeface="Source Han Sans SC" panose="020B0500000000000000" pitchFamily="34" charset="-128"/>
                <a:ea typeface="Source Han Sans SC" panose="020B0500000000000000" pitchFamily="34" charset="-128"/>
              </a:endParaRPr>
            </a:p>
          </p:txBody>
        </p:sp>
      </p:grpSp>
      <p:grpSp>
        <p:nvGrpSpPr>
          <p:cNvPr id="2" name="组合 1"/>
          <p:cNvGrpSpPr/>
          <p:nvPr/>
        </p:nvGrpSpPr>
        <p:grpSpPr>
          <a:xfrm>
            <a:off x="2643944" y="3712542"/>
            <a:ext cx="5708015" cy="658495"/>
            <a:chOff x="1657990" y="2206774"/>
            <a:chExt cx="5708015" cy="658495"/>
          </a:xfrm>
        </p:grpSpPr>
        <p:sp>
          <p:nvSpPr>
            <p:cNvPr id="11" name="文本框 10"/>
            <p:cNvSpPr txBox="1"/>
            <p:nvPr>
              <p:custDataLst>
                <p:tags r:id="rId2"/>
              </p:custDataLst>
            </p:nvPr>
          </p:nvSpPr>
          <p:spPr>
            <a:xfrm>
              <a:off x="2432690" y="2299484"/>
              <a:ext cx="4933315" cy="521970"/>
            </a:xfrm>
            <a:prstGeom prst="rect">
              <a:avLst/>
            </a:prstGeom>
            <a:noFill/>
          </p:spPr>
          <p:txBody>
            <a:bodyPr wrap="square" rtlCol="0">
              <a:spAutoFit/>
            </a:bodyPr>
            <a:lstStyle/>
            <a:p>
              <a:pPr algn="l"/>
              <a:r>
                <a:rPr kumimoji="1" lang="zh-CN" altLang="en-US" sz="2800" b="1" dirty="0">
                  <a:solidFill>
                    <a:srgbClr val="C00000"/>
                  </a:solidFill>
                  <a:latin typeface="等线" panose="02010600030101010101" charset="-122"/>
                  <a:ea typeface="等线" panose="02010600030101010101" charset="-122"/>
                </a:rPr>
                <a:t>问题建模</a:t>
              </a:r>
            </a:p>
          </p:txBody>
        </p:sp>
        <p:sp>
          <p:nvSpPr>
            <p:cNvPr id="12" name="剪去单角的矩形 11"/>
            <p:cNvSpPr/>
            <p:nvPr>
              <p:custDataLst>
                <p:tags r:id="rId3"/>
              </p:custDataLst>
            </p:nvPr>
          </p:nvSpPr>
          <p:spPr>
            <a:xfrm rot="16200000">
              <a:off x="1647830" y="2224872"/>
              <a:ext cx="658495" cy="622300"/>
            </a:xfrm>
            <a:prstGeom prst="snip1Rect">
              <a:avLst>
                <a:gd name="adj" fmla="val 27964"/>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文本框 12"/>
            <p:cNvSpPr txBox="1"/>
            <p:nvPr>
              <p:custDataLst>
                <p:tags r:id="rId4"/>
              </p:custDataLst>
            </p:nvPr>
          </p:nvSpPr>
          <p:spPr>
            <a:xfrm>
              <a:off x="1657990" y="2237889"/>
              <a:ext cx="668655" cy="561975"/>
            </a:xfrm>
            <a:prstGeom prst="rect">
              <a:avLst/>
            </a:prstGeom>
            <a:noFill/>
          </p:spPr>
          <p:txBody>
            <a:bodyPr wrap="square" rtlCol="0">
              <a:noAutofit/>
            </a:bodyPr>
            <a:lstStyle/>
            <a:p>
              <a:pPr algn="l"/>
              <a:r>
                <a:rPr kumimoji="1" lang="en-US" altLang="zh-CN" sz="3200" b="1" dirty="0">
                  <a:solidFill>
                    <a:schemeClr val="bg1"/>
                  </a:solidFill>
                  <a:latin typeface="Source Han Sans SC" panose="020B0500000000000000" pitchFamily="34" charset="-128"/>
                  <a:ea typeface="Source Han Sans SC" panose="020B0500000000000000" pitchFamily="34" charset="-128"/>
                </a:rPr>
                <a:t>02</a:t>
              </a:r>
              <a:endParaRPr kumimoji="1" lang="zh-CN" altLang="en-US" sz="3200" b="1" dirty="0">
                <a:solidFill>
                  <a:schemeClr val="bg1"/>
                </a:solidFill>
                <a:latin typeface="Source Han Sans SC" panose="020B0500000000000000" pitchFamily="34" charset="-128"/>
                <a:ea typeface="Source Han Sans SC" panose="020B0500000000000000" pitchFamily="34" charset="-128"/>
              </a:endParaRPr>
            </a:p>
          </p:txBody>
        </p:sp>
      </p:grpSp>
      <p:grpSp>
        <p:nvGrpSpPr>
          <p:cNvPr id="23" name="组合 22">
            <a:extLst>
              <a:ext uri="{FF2B5EF4-FFF2-40B4-BE49-F238E27FC236}">
                <a16:creationId xmlns:a16="http://schemas.microsoft.com/office/drawing/2014/main" id="{C5B1FD14-7BE6-485B-B222-8D0E35AF2306}"/>
              </a:ext>
            </a:extLst>
          </p:cNvPr>
          <p:cNvGrpSpPr/>
          <p:nvPr/>
        </p:nvGrpSpPr>
        <p:grpSpPr>
          <a:xfrm>
            <a:off x="6434201" y="2600578"/>
            <a:ext cx="5708015" cy="614726"/>
            <a:chOff x="1657990" y="2206774"/>
            <a:chExt cx="5708015" cy="614726"/>
          </a:xfrm>
        </p:grpSpPr>
        <p:sp>
          <p:nvSpPr>
            <p:cNvPr id="24" name="文本框 23">
              <a:extLst>
                <a:ext uri="{FF2B5EF4-FFF2-40B4-BE49-F238E27FC236}">
                  <a16:creationId xmlns:a16="http://schemas.microsoft.com/office/drawing/2014/main" id="{1210C610-030E-4698-8930-D8DAADDDCDF0}"/>
                </a:ext>
              </a:extLst>
            </p:cNvPr>
            <p:cNvSpPr txBox="1"/>
            <p:nvPr/>
          </p:nvSpPr>
          <p:spPr>
            <a:xfrm>
              <a:off x="2432690" y="2299484"/>
              <a:ext cx="4933315" cy="521970"/>
            </a:xfrm>
            <a:prstGeom prst="rect">
              <a:avLst/>
            </a:prstGeom>
            <a:noFill/>
          </p:spPr>
          <p:txBody>
            <a:bodyPr wrap="square" rtlCol="0">
              <a:spAutoFit/>
            </a:bodyPr>
            <a:lstStyle/>
            <a:p>
              <a:pPr algn="l"/>
              <a:r>
                <a:rPr kumimoji="1" lang="zh-CN" altLang="en-US" sz="2800" b="1" dirty="0">
                  <a:solidFill>
                    <a:srgbClr val="C00000"/>
                  </a:solidFill>
                  <a:latin typeface="等线" panose="02010600030101010101" charset="-122"/>
                  <a:ea typeface="等线" panose="02010600030101010101" charset="-122"/>
                </a:rPr>
                <a:t>实验框架</a:t>
              </a:r>
            </a:p>
          </p:txBody>
        </p:sp>
        <p:sp>
          <p:nvSpPr>
            <p:cNvPr id="25" name="剪去单角的矩形 78">
              <a:extLst>
                <a:ext uri="{FF2B5EF4-FFF2-40B4-BE49-F238E27FC236}">
                  <a16:creationId xmlns:a16="http://schemas.microsoft.com/office/drawing/2014/main" id="{EA1755B6-4A97-4569-99C2-076A652AA08E}"/>
                </a:ext>
              </a:extLst>
            </p:cNvPr>
            <p:cNvSpPr/>
            <p:nvPr/>
          </p:nvSpPr>
          <p:spPr>
            <a:xfrm rot="16200000">
              <a:off x="1665622" y="2206774"/>
              <a:ext cx="614726" cy="614726"/>
            </a:xfrm>
            <a:prstGeom prst="snip1Rect">
              <a:avLst>
                <a:gd name="adj" fmla="val 27964"/>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6" name="文本框 25">
              <a:extLst>
                <a:ext uri="{FF2B5EF4-FFF2-40B4-BE49-F238E27FC236}">
                  <a16:creationId xmlns:a16="http://schemas.microsoft.com/office/drawing/2014/main" id="{12EA8388-D4B8-4100-95FB-62C4F9C9A21C}"/>
                </a:ext>
              </a:extLst>
            </p:cNvPr>
            <p:cNvSpPr txBox="1"/>
            <p:nvPr/>
          </p:nvSpPr>
          <p:spPr>
            <a:xfrm>
              <a:off x="1657990" y="2236734"/>
              <a:ext cx="668773" cy="583565"/>
            </a:xfrm>
            <a:prstGeom prst="rect">
              <a:avLst/>
            </a:prstGeom>
            <a:noFill/>
          </p:spPr>
          <p:txBody>
            <a:bodyPr wrap="square" rtlCol="0">
              <a:spAutoFit/>
            </a:bodyPr>
            <a:lstStyle/>
            <a:p>
              <a:pPr algn="l"/>
              <a:r>
                <a:rPr kumimoji="1" lang="en-US" altLang="zh-CN" sz="3200" b="1" dirty="0">
                  <a:solidFill>
                    <a:schemeClr val="bg1"/>
                  </a:solidFill>
                  <a:latin typeface="Source Han Sans SC" panose="020B0500000000000000" pitchFamily="34" charset="-128"/>
                  <a:ea typeface="Source Han Sans SC" panose="020B0500000000000000" pitchFamily="34" charset="-128"/>
                </a:rPr>
                <a:t>03</a:t>
              </a:r>
              <a:endParaRPr kumimoji="1" lang="zh-CN" altLang="en-US" sz="3200" b="1" dirty="0">
                <a:solidFill>
                  <a:schemeClr val="bg1"/>
                </a:solidFill>
                <a:latin typeface="Source Han Sans SC" panose="020B0500000000000000" pitchFamily="34" charset="-128"/>
                <a:ea typeface="Source Han Sans SC" panose="020B0500000000000000" pitchFamily="34" charset="-128"/>
              </a:endParaRPr>
            </a:p>
          </p:txBody>
        </p:sp>
      </p:grpSp>
      <p:grpSp>
        <p:nvGrpSpPr>
          <p:cNvPr id="27" name="组合 26">
            <a:extLst>
              <a:ext uri="{FF2B5EF4-FFF2-40B4-BE49-F238E27FC236}">
                <a16:creationId xmlns:a16="http://schemas.microsoft.com/office/drawing/2014/main" id="{71B8F8B4-BDB3-4E02-835C-AF278A53E48A}"/>
              </a:ext>
            </a:extLst>
          </p:cNvPr>
          <p:cNvGrpSpPr/>
          <p:nvPr/>
        </p:nvGrpSpPr>
        <p:grpSpPr>
          <a:xfrm>
            <a:off x="6441833" y="3723490"/>
            <a:ext cx="5708015" cy="614726"/>
            <a:chOff x="1657990" y="2206774"/>
            <a:chExt cx="5708015" cy="614726"/>
          </a:xfrm>
        </p:grpSpPr>
        <p:sp>
          <p:nvSpPr>
            <p:cNvPr id="28" name="文本框 27">
              <a:extLst>
                <a:ext uri="{FF2B5EF4-FFF2-40B4-BE49-F238E27FC236}">
                  <a16:creationId xmlns:a16="http://schemas.microsoft.com/office/drawing/2014/main" id="{30C0A500-1518-493B-85FC-B8ACB3856968}"/>
                </a:ext>
              </a:extLst>
            </p:cNvPr>
            <p:cNvSpPr txBox="1"/>
            <p:nvPr/>
          </p:nvSpPr>
          <p:spPr>
            <a:xfrm>
              <a:off x="2432690" y="2299484"/>
              <a:ext cx="4933315" cy="521970"/>
            </a:xfrm>
            <a:prstGeom prst="rect">
              <a:avLst/>
            </a:prstGeom>
            <a:noFill/>
          </p:spPr>
          <p:txBody>
            <a:bodyPr wrap="square" rtlCol="0">
              <a:spAutoFit/>
            </a:bodyPr>
            <a:lstStyle/>
            <a:p>
              <a:pPr algn="l"/>
              <a:r>
                <a:rPr kumimoji="1" lang="zh-CN" altLang="en-US" sz="2800" b="1" dirty="0">
                  <a:solidFill>
                    <a:srgbClr val="C00000"/>
                  </a:solidFill>
                  <a:latin typeface="等线" panose="02010600030101010101" charset="-122"/>
                  <a:ea typeface="等线" panose="02010600030101010101" charset="-122"/>
                </a:rPr>
                <a:t>实验结果</a:t>
              </a:r>
            </a:p>
          </p:txBody>
        </p:sp>
        <p:sp>
          <p:nvSpPr>
            <p:cNvPr id="29" name="剪去单角的矩形 78">
              <a:extLst>
                <a:ext uri="{FF2B5EF4-FFF2-40B4-BE49-F238E27FC236}">
                  <a16:creationId xmlns:a16="http://schemas.microsoft.com/office/drawing/2014/main" id="{FA098BD4-CCD9-473F-8363-EBD3C721EA12}"/>
                </a:ext>
              </a:extLst>
            </p:cNvPr>
            <p:cNvSpPr/>
            <p:nvPr/>
          </p:nvSpPr>
          <p:spPr>
            <a:xfrm rot="16200000">
              <a:off x="1665622" y="2206774"/>
              <a:ext cx="614726" cy="614726"/>
            </a:xfrm>
            <a:prstGeom prst="snip1Rect">
              <a:avLst>
                <a:gd name="adj" fmla="val 27964"/>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0" name="文本框 29">
              <a:extLst>
                <a:ext uri="{FF2B5EF4-FFF2-40B4-BE49-F238E27FC236}">
                  <a16:creationId xmlns:a16="http://schemas.microsoft.com/office/drawing/2014/main" id="{2054237F-F90C-45E1-B6DC-ED57360FA6BE}"/>
                </a:ext>
              </a:extLst>
            </p:cNvPr>
            <p:cNvSpPr txBox="1"/>
            <p:nvPr/>
          </p:nvSpPr>
          <p:spPr>
            <a:xfrm>
              <a:off x="1657990" y="2236734"/>
              <a:ext cx="668773" cy="583565"/>
            </a:xfrm>
            <a:prstGeom prst="rect">
              <a:avLst/>
            </a:prstGeom>
            <a:noFill/>
          </p:spPr>
          <p:txBody>
            <a:bodyPr wrap="square" rtlCol="0">
              <a:spAutoFit/>
            </a:bodyPr>
            <a:lstStyle/>
            <a:p>
              <a:pPr algn="l"/>
              <a:r>
                <a:rPr kumimoji="1" lang="en-US" altLang="zh-CN" sz="3200" b="1" dirty="0">
                  <a:solidFill>
                    <a:schemeClr val="bg1"/>
                  </a:solidFill>
                  <a:latin typeface="Source Han Sans SC" panose="020B0500000000000000" pitchFamily="34" charset="-128"/>
                  <a:ea typeface="Source Han Sans SC" panose="020B0500000000000000" pitchFamily="34" charset="-128"/>
                </a:rPr>
                <a:t>04</a:t>
              </a:r>
              <a:endParaRPr kumimoji="1" lang="zh-CN" altLang="en-US" sz="3200" b="1" dirty="0">
                <a:solidFill>
                  <a:schemeClr val="bg1"/>
                </a:solidFill>
                <a:latin typeface="Source Han Sans SC" panose="020B0500000000000000" pitchFamily="34" charset="-128"/>
                <a:ea typeface="Source Han Sans SC" panose="020B0500000000000000" pitchFamily="34" charset="-128"/>
              </a:endParaRPr>
            </a:p>
          </p:txBody>
        </p:sp>
      </p:grpSp>
    </p:spTree>
    <p:custDataLst>
      <p:tags r:id="rId1"/>
    </p:custDataLst>
  </p:cSld>
  <p:clrMapOvr>
    <a:masterClrMapping/>
  </p:clrMapOvr>
  <p:transition advTm="5213"/>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rotWithShape="1">
          <a:blip r:embed="rId4">
            <a:alphaModFix amt="5000"/>
          </a:blip>
          <a:srcRect l="18330" b="25416"/>
          <a:stretch>
            <a:fillRect/>
          </a:stretch>
        </p:blipFill>
        <p:spPr>
          <a:xfrm>
            <a:off x="0" y="818873"/>
            <a:ext cx="6612836" cy="6039127"/>
          </a:xfrm>
          <a:prstGeom prst="rect">
            <a:avLst/>
          </a:prstGeom>
        </p:spPr>
      </p:pic>
      <p:sp>
        <p:nvSpPr>
          <p:cNvPr id="19" name="圆角矩形 18"/>
          <p:cNvSpPr/>
          <p:nvPr/>
        </p:nvSpPr>
        <p:spPr>
          <a:xfrm>
            <a:off x="450574" y="6361043"/>
            <a:ext cx="795130" cy="119270"/>
          </a:xfrm>
          <a:prstGeom prst="roundRect">
            <a:avLst>
              <a:gd name="adj" fmla="val 5000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4" name="图片 3"/>
          <p:cNvPicPr>
            <a:picLocks noChangeAspect="1"/>
          </p:cNvPicPr>
          <p:nvPr/>
        </p:nvPicPr>
        <p:blipFill>
          <a:blip r:embed="rId5"/>
          <a:stretch>
            <a:fillRect/>
          </a:stretch>
        </p:blipFill>
        <p:spPr>
          <a:xfrm>
            <a:off x="7658100" y="0"/>
            <a:ext cx="4533900" cy="6858000"/>
          </a:xfrm>
          <a:prstGeom prst="rect">
            <a:avLst/>
          </a:prstGeom>
        </p:spPr>
      </p:pic>
      <p:sp>
        <p:nvSpPr>
          <p:cNvPr id="20" name="矩形 19"/>
          <p:cNvSpPr/>
          <p:nvPr/>
        </p:nvSpPr>
        <p:spPr>
          <a:xfrm>
            <a:off x="6882547" y="0"/>
            <a:ext cx="1551105" cy="163788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pic>
        <p:nvPicPr>
          <p:cNvPr id="24" name="图片 23"/>
          <p:cNvPicPr>
            <a:picLocks noChangeAspect="1"/>
          </p:cNvPicPr>
          <p:nvPr/>
        </p:nvPicPr>
        <p:blipFill>
          <a:blip r:embed="rId6"/>
          <a:stretch>
            <a:fillRect/>
          </a:stretch>
        </p:blipFill>
        <p:spPr>
          <a:xfrm>
            <a:off x="7156449" y="317223"/>
            <a:ext cx="1003300" cy="1003300"/>
          </a:xfrm>
          <a:prstGeom prst="rect">
            <a:avLst/>
          </a:prstGeom>
        </p:spPr>
      </p:pic>
      <p:sp>
        <p:nvSpPr>
          <p:cNvPr id="23" name="矩形 22"/>
          <p:cNvSpPr/>
          <p:nvPr/>
        </p:nvSpPr>
        <p:spPr>
          <a:xfrm>
            <a:off x="7114486" y="5919235"/>
            <a:ext cx="5077513" cy="56984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67" name="图片 66"/>
          <p:cNvPicPr>
            <a:picLocks noChangeAspect="1"/>
          </p:cNvPicPr>
          <p:nvPr/>
        </p:nvPicPr>
        <p:blipFill>
          <a:blip r:embed="rId7" cstate="screen">
            <a:alphaModFix amt="50000"/>
          </a:blip>
          <a:stretch>
            <a:fillRect/>
          </a:stretch>
        </p:blipFill>
        <p:spPr>
          <a:xfrm>
            <a:off x="8170864" y="6003098"/>
            <a:ext cx="3508372" cy="430695"/>
          </a:xfrm>
          <a:prstGeom prst="rect">
            <a:avLst/>
          </a:prstGeom>
          <a:noFill/>
          <a:effectLst/>
        </p:spPr>
      </p:pic>
      <p:grpSp>
        <p:nvGrpSpPr>
          <p:cNvPr id="2" name="组合 1"/>
          <p:cNvGrpSpPr/>
          <p:nvPr/>
        </p:nvGrpSpPr>
        <p:grpSpPr>
          <a:xfrm>
            <a:off x="0" y="2374005"/>
            <a:ext cx="5567421" cy="2752725"/>
            <a:chOff x="0" y="2374005"/>
            <a:chExt cx="5567421" cy="2752725"/>
          </a:xfrm>
        </p:grpSpPr>
        <p:sp>
          <p:nvSpPr>
            <p:cNvPr id="8" name="文本框 7"/>
            <p:cNvSpPr txBox="1"/>
            <p:nvPr/>
          </p:nvSpPr>
          <p:spPr>
            <a:xfrm>
              <a:off x="1654599" y="2374005"/>
              <a:ext cx="1558290" cy="583565"/>
            </a:xfrm>
            <a:prstGeom prst="rect">
              <a:avLst/>
            </a:prstGeom>
            <a:noFill/>
          </p:spPr>
          <p:txBody>
            <a:bodyPr wrap="none" rtlCol="0">
              <a:spAutoFit/>
            </a:bodyPr>
            <a:lstStyle/>
            <a:p>
              <a:pPr algn="l"/>
              <a:r>
                <a:rPr kumimoji="1" lang="en-US" altLang="zh-CN" sz="3200" dirty="0">
                  <a:latin typeface="Source Han Sans SC Light" panose="020B0300000000000000" pitchFamily="34" charset="-128"/>
                  <a:ea typeface="Source Han Sans SC Light" panose="020B0300000000000000" pitchFamily="34" charset="-128"/>
                </a:rPr>
                <a:t>PART 01</a:t>
              </a:r>
              <a:endParaRPr kumimoji="1" lang="zh-CN" altLang="en-US" sz="3200" dirty="0">
                <a:latin typeface="Source Han Sans SC Light" panose="020B0300000000000000" pitchFamily="34" charset="-128"/>
                <a:ea typeface="Source Han Sans SC Light" panose="020B0300000000000000" pitchFamily="34" charset="-128"/>
              </a:endParaRPr>
            </a:p>
          </p:txBody>
        </p:sp>
        <p:sp>
          <p:nvSpPr>
            <p:cNvPr id="12" name="文本框 11"/>
            <p:cNvSpPr txBox="1"/>
            <p:nvPr/>
          </p:nvSpPr>
          <p:spPr>
            <a:xfrm>
              <a:off x="0" y="3098540"/>
              <a:ext cx="5452110" cy="2028190"/>
            </a:xfrm>
            <a:prstGeom prst="rect">
              <a:avLst/>
            </a:prstGeom>
            <a:noFill/>
          </p:spPr>
          <p:txBody>
            <a:bodyPr wrap="none" rtlCol="0">
              <a:noAutofit/>
            </a:bodyPr>
            <a:lstStyle/>
            <a:p>
              <a:pPr algn="ctr"/>
              <a:r>
                <a:rPr kumimoji="1" lang="zh-CN" altLang="en-US" sz="4800" b="1" dirty="0">
                  <a:solidFill>
                    <a:srgbClr val="C00000"/>
                  </a:solidFill>
                  <a:latin typeface="+mn-ea"/>
                </a:rPr>
                <a:t>背景介绍</a:t>
              </a:r>
              <a:endParaRPr kumimoji="1" lang="en-US" altLang="zh-CN" sz="4800" b="1" dirty="0">
                <a:solidFill>
                  <a:srgbClr val="C00000"/>
                </a:solidFill>
                <a:latin typeface="+mn-ea"/>
              </a:endParaRPr>
            </a:p>
          </p:txBody>
        </p:sp>
        <p:sp>
          <p:nvSpPr>
            <p:cNvPr id="15" name="文本框 14"/>
            <p:cNvSpPr txBox="1"/>
            <p:nvPr/>
          </p:nvSpPr>
          <p:spPr>
            <a:xfrm>
              <a:off x="1654598" y="3882110"/>
              <a:ext cx="3912823" cy="460375"/>
            </a:xfrm>
            <a:prstGeom prst="rect">
              <a:avLst/>
            </a:prstGeom>
            <a:noFill/>
          </p:spPr>
          <p:txBody>
            <a:bodyPr wrap="square" rtlCol="0">
              <a:spAutoFit/>
            </a:bodyPr>
            <a:lstStyle/>
            <a:p>
              <a:pPr algn="l"/>
              <a:endParaRPr kumimoji="1" lang="en-US" altLang="zh-CN" sz="2400" dirty="0">
                <a:solidFill>
                  <a:schemeClr val="tx1">
                    <a:lumMod val="50000"/>
                    <a:lumOff val="50000"/>
                  </a:schemeClr>
                </a:solidFill>
                <a:latin typeface="Source Han Sans SC Normal" panose="020B0400000000000000" pitchFamily="34" charset="-128"/>
                <a:ea typeface="Source Han Sans SC Normal" panose="020B0400000000000000" pitchFamily="34" charset="-128"/>
              </a:endParaRPr>
            </a:p>
          </p:txBody>
        </p:sp>
      </p:grpSp>
    </p:spTree>
    <p:custDataLst>
      <p:tags r:id="rId1"/>
    </p:custDataLst>
  </p:cSld>
  <p:clrMapOvr>
    <a:masterClrMapping/>
  </p:clrMapOvr>
  <p:transition advTm="2298"/>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矩形 41"/>
          <p:cNvSpPr/>
          <p:nvPr/>
        </p:nvSpPr>
        <p:spPr>
          <a:xfrm>
            <a:off x="0" y="6396335"/>
            <a:ext cx="12192000" cy="46166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矩形 13"/>
          <p:cNvSpPr/>
          <p:nvPr/>
        </p:nvSpPr>
        <p:spPr>
          <a:xfrm>
            <a:off x="0" y="0"/>
            <a:ext cx="12192000" cy="9838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16" name="图片 15"/>
          <p:cNvPicPr>
            <a:picLocks noChangeAspect="1"/>
          </p:cNvPicPr>
          <p:nvPr/>
        </p:nvPicPr>
        <p:blipFill>
          <a:blip r:embed="rId4" cstate="screen">
            <a:alphaModFix amt="70000"/>
          </a:blip>
          <a:stretch>
            <a:fillRect/>
          </a:stretch>
        </p:blipFill>
        <p:spPr>
          <a:xfrm>
            <a:off x="9467010" y="271210"/>
            <a:ext cx="2316446" cy="459707"/>
          </a:xfrm>
          <a:prstGeom prst="rect">
            <a:avLst/>
          </a:prstGeom>
        </p:spPr>
      </p:pic>
      <p:pic>
        <p:nvPicPr>
          <p:cNvPr id="18" name="图片 17"/>
          <p:cNvPicPr>
            <a:picLocks noChangeAspect="1"/>
          </p:cNvPicPr>
          <p:nvPr/>
        </p:nvPicPr>
        <p:blipFill>
          <a:blip r:embed="rId5" cstate="screen">
            <a:alphaModFix amt="50000"/>
          </a:blip>
          <a:stretch>
            <a:fillRect/>
          </a:stretch>
        </p:blipFill>
        <p:spPr>
          <a:xfrm>
            <a:off x="363237" y="6490047"/>
            <a:ext cx="2580056" cy="316733"/>
          </a:xfrm>
          <a:prstGeom prst="rect">
            <a:avLst/>
          </a:prstGeom>
          <a:noFill/>
          <a:effectLst/>
        </p:spPr>
      </p:pic>
      <p:pic>
        <p:nvPicPr>
          <p:cNvPr id="24" name="图片 23"/>
          <p:cNvPicPr>
            <a:picLocks noChangeAspect="1"/>
          </p:cNvPicPr>
          <p:nvPr/>
        </p:nvPicPr>
        <p:blipFill>
          <a:blip r:embed="rId6" cstate="screen">
            <a:alphaModFix amt="50000"/>
          </a:blip>
          <a:stretch>
            <a:fillRect/>
          </a:stretch>
        </p:blipFill>
        <p:spPr>
          <a:xfrm>
            <a:off x="8896865" y="6530957"/>
            <a:ext cx="3038389" cy="185483"/>
          </a:xfrm>
          <a:prstGeom prst="rect">
            <a:avLst/>
          </a:prstGeom>
        </p:spPr>
      </p:pic>
      <p:sp>
        <p:nvSpPr>
          <p:cNvPr id="2" name="文本框 1"/>
          <p:cNvSpPr txBox="1"/>
          <p:nvPr/>
        </p:nvSpPr>
        <p:spPr>
          <a:xfrm>
            <a:off x="262770" y="230332"/>
            <a:ext cx="523240" cy="521970"/>
          </a:xfrm>
          <a:prstGeom prst="rect">
            <a:avLst/>
          </a:prstGeom>
          <a:noFill/>
        </p:spPr>
        <p:txBody>
          <a:bodyPr wrap="none" rtlCol="0">
            <a:spAutoFit/>
          </a:bodyPr>
          <a:lstStyle/>
          <a:p>
            <a:r>
              <a:rPr kumimoji="1" lang="en-US" altLang="zh-CN" sz="2800" b="1" dirty="0">
                <a:solidFill>
                  <a:schemeClr val="bg1"/>
                </a:solidFill>
                <a:effectLst>
                  <a:outerShdw blurRad="50800" dist="38100" dir="5400000" algn="t" rotWithShape="0">
                    <a:prstClr val="black">
                      <a:alpha val="40000"/>
                    </a:prstClr>
                  </a:outerShdw>
                </a:effectLst>
                <a:latin typeface="Source Han Sans SC" panose="020B0500000000000000" pitchFamily="34" charset="-128"/>
                <a:ea typeface="Source Han Sans SC" panose="020B0500000000000000" pitchFamily="34" charset="-128"/>
              </a:rPr>
              <a:t>01</a:t>
            </a:r>
            <a:endParaRPr kumimoji="1" lang="zh-CN" altLang="en-US" sz="2800" b="1" dirty="0">
              <a:solidFill>
                <a:schemeClr val="bg1"/>
              </a:solidFill>
              <a:effectLst>
                <a:outerShdw blurRad="50800" dist="38100" dir="5400000" algn="t" rotWithShape="0">
                  <a:prstClr val="black">
                    <a:alpha val="40000"/>
                  </a:prstClr>
                </a:outerShdw>
              </a:effectLst>
              <a:latin typeface="Source Han Sans SC" panose="020B0500000000000000" pitchFamily="34" charset="-128"/>
              <a:ea typeface="Source Han Sans SC" panose="020B0500000000000000" pitchFamily="34" charset="-128"/>
            </a:endParaRPr>
          </a:p>
        </p:txBody>
      </p:sp>
      <p:cxnSp>
        <p:nvCxnSpPr>
          <p:cNvPr id="5" name="直线连接符 4"/>
          <p:cNvCxnSpPr/>
          <p:nvPr/>
        </p:nvCxnSpPr>
        <p:spPr>
          <a:xfrm>
            <a:off x="975691" y="282542"/>
            <a:ext cx="0" cy="4188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5" name="文本框 24"/>
          <p:cNvSpPr txBox="1"/>
          <p:nvPr/>
        </p:nvSpPr>
        <p:spPr>
          <a:xfrm>
            <a:off x="1048780" y="178122"/>
            <a:ext cx="1627369" cy="523220"/>
          </a:xfrm>
          <a:prstGeom prst="rect">
            <a:avLst/>
          </a:prstGeom>
          <a:noFill/>
        </p:spPr>
        <p:txBody>
          <a:bodyPr wrap="none" rtlCol="0">
            <a:spAutoFit/>
          </a:bodyPr>
          <a:lstStyle/>
          <a:p>
            <a:r>
              <a:rPr kumimoji="1" lang="zh-CN" altLang="en-US" sz="2800" b="1" dirty="0">
                <a:solidFill>
                  <a:schemeClr val="bg1"/>
                </a:solidFill>
                <a:effectLst>
                  <a:outerShdw blurRad="50800" dist="38100" dir="5400000" algn="t" rotWithShape="0">
                    <a:prstClr val="black">
                      <a:alpha val="40000"/>
                    </a:prstClr>
                  </a:outerShdw>
                </a:effectLst>
                <a:latin typeface="宋体" panose="02010600030101010101" pitchFamily="2" charset="-122"/>
                <a:ea typeface="宋体" panose="02010600030101010101" pitchFamily="2" charset="-122"/>
              </a:rPr>
              <a:t>背景介绍</a:t>
            </a:r>
          </a:p>
        </p:txBody>
      </p:sp>
      <p:sp>
        <p:nvSpPr>
          <p:cNvPr id="3" name="文本框 2"/>
          <p:cNvSpPr txBox="1"/>
          <p:nvPr/>
        </p:nvSpPr>
        <p:spPr>
          <a:xfrm>
            <a:off x="262770" y="1089350"/>
            <a:ext cx="11345993" cy="461666"/>
          </a:xfrm>
          <a:prstGeom prst="rect">
            <a:avLst/>
          </a:prstGeom>
          <a:noFill/>
        </p:spPr>
        <p:txBody>
          <a:bodyPr wrap="square" rtlCol="0">
            <a:noAutofit/>
          </a:bodyPr>
          <a:lstStyle/>
          <a:p>
            <a:pPr indent="457200"/>
            <a:r>
              <a:rPr kumimoji="1" lang="zh-CN" altLang="en-US" sz="2800" b="1" dirty="0">
                <a:latin typeface="宋体" panose="02010600030101010101" pitchFamily="2" charset="-122"/>
                <a:ea typeface="宋体" panose="02010600030101010101" pitchFamily="2" charset="-122"/>
                <a:cs typeface="等线" panose="02010600030101010101" charset="-122"/>
              </a:rPr>
              <a:t>大规模</a:t>
            </a:r>
            <a:r>
              <a:rPr kumimoji="1" lang="en-US" altLang="zh-CN" sz="2800" b="1" dirty="0">
                <a:latin typeface="Times New Roman" panose="02020603050405020304" pitchFamily="18" charset="0"/>
                <a:ea typeface="宋体" panose="02010600030101010101" pitchFamily="2" charset="-122"/>
                <a:cs typeface="Times New Roman" panose="02020603050405020304" pitchFamily="18" charset="0"/>
              </a:rPr>
              <a:t>MIMO</a:t>
            </a:r>
            <a:r>
              <a:rPr kumimoji="1" lang="zh-CN" altLang="en-US" sz="2800" b="1" dirty="0">
                <a:latin typeface="宋体" panose="02010600030101010101" pitchFamily="2" charset="-122"/>
                <a:ea typeface="宋体" panose="02010600030101010101" pitchFamily="2" charset="-122"/>
                <a:cs typeface="等线" panose="02010600030101010101" charset="-122"/>
              </a:rPr>
              <a:t>的发展</a:t>
            </a:r>
            <a:endParaRPr kumimoji="1" lang="en-US" altLang="zh-CN" sz="2400" b="1" dirty="0">
              <a:latin typeface="宋体" panose="02010600030101010101" pitchFamily="2" charset="-122"/>
              <a:ea typeface="宋体" panose="02010600030101010101" pitchFamily="2" charset="-122"/>
              <a:cs typeface="等线" panose="02010600030101010101" charset="-122"/>
            </a:endParaRPr>
          </a:p>
        </p:txBody>
      </p:sp>
      <p:sp>
        <p:nvSpPr>
          <p:cNvPr id="4" name="文本框 3">
            <a:extLst>
              <a:ext uri="{FF2B5EF4-FFF2-40B4-BE49-F238E27FC236}">
                <a16:creationId xmlns:a16="http://schemas.microsoft.com/office/drawing/2014/main" id="{3DABE0F0-B7F2-4D5C-898A-A7B4A42F4DC4}"/>
              </a:ext>
            </a:extLst>
          </p:cNvPr>
          <p:cNvSpPr txBox="1"/>
          <p:nvPr/>
        </p:nvSpPr>
        <p:spPr>
          <a:xfrm>
            <a:off x="723837" y="1804172"/>
            <a:ext cx="10423857" cy="3139321"/>
          </a:xfrm>
          <a:prstGeom prst="rect">
            <a:avLst/>
          </a:prstGeom>
          <a:noFill/>
        </p:spPr>
        <p:txBody>
          <a:bodyPr wrap="square" rtlCol="0">
            <a:spAutoFit/>
          </a:bodyPr>
          <a:lstStyle/>
          <a:p>
            <a:pPr marL="285750" indent="-285750">
              <a:buFont typeface="Arial" panose="020B0604020202020204" pitchFamily="34" charset="0"/>
              <a:buChar char="•"/>
            </a:pPr>
            <a:r>
              <a:rPr lang="zh-CN" altLang="en-US" b="1" dirty="0"/>
              <a:t>天线规模持续扩大</a:t>
            </a:r>
            <a:r>
              <a:rPr lang="zh-CN" altLang="en-US" dirty="0"/>
              <a:t>：现代大规模</a:t>
            </a:r>
            <a:r>
              <a:rPr lang="en-US" altLang="zh-CN" dirty="0"/>
              <a:t>MIMO</a:t>
            </a:r>
            <a:r>
              <a:rPr lang="zh-CN" altLang="en-US" dirty="0"/>
              <a:t>系统正从</a:t>
            </a:r>
            <a:r>
              <a:rPr lang="en-US" altLang="zh-CN" dirty="0"/>
              <a:t>64</a:t>
            </a:r>
            <a:r>
              <a:rPr lang="zh-CN" altLang="en-US" dirty="0"/>
              <a:t>天线向</a:t>
            </a:r>
            <a:r>
              <a:rPr lang="en-US" altLang="zh-CN" dirty="0"/>
              <a:t>128</a:t>
            </a:r>
            <a:r>
              <a:rPr lang="zh-CN" altLang="en-US" dirty="0"/>
              <a:t>、</a:t>
            </a:r>
            <a:r>
              <a:rPr lang="en-US" altLang="zh-CN" dirty="0"/>
              <a:t>256</a:t>
            </a:r>
            <a:r>
              <a:rPr lang="zh-CN" altLang="en-US" dirty="0"/>
              <a:t>甚至更多天线发展。这种天线数量的指数级增长直接导致信道矩阵维度急剧增加，传统信道估计方法需要成比例增加导频开销，造成严重的频谱效率损失。</a:t>
            </a:r>
          </a:p>
          <a:p>
            <a:pPr marL="285750" indent="-285750">
              <a:buFont typeface="Arial" panose="020B0604020202020204" pitchFamily="34" charset="0"/>
              <a:buChar char="•"/>
            </a:pPr>
            <a:r>
              <a:rPr lang="zh-CN" altLang="en-US" b="1" dirty="0"/>
              <a:t>动态场景需求增加</a:t>
            </a:r>
            <a:r>
              <a:rPr lang="zh-CN" altLang="en-US" dirty="0"/>
              <a:t>：现代无线网络需要支持高速移动场景（如高铁、无人机通信）和动态环境（如智能工厂、车联网）。这些场景下信道变化更快，需要更频繁的信道估计，传统方法难以在保证精度的同时维持合理的开销。</a:t>
            </a:r>
          </a:p>
          <a:p>
            <a:pPr marL="285750" indent="-285750">
              <a:buFont typeface="Arial" panose="020B0604020202020204" pitchFamily="34" charset="0"/>
              <a:buChar char="•"/>
            </a:pPr>
            <a:r>
              <a:rPr lang="zh-CN" altLang="en-US" b="1" dirty="0"/>
              <a:t>用户密度提升</a:t>
            </a:r>
            <a:r>
              <a:rPr lang="zh-CN" altLang="en-US" dirty="0"/>
              <a:t>：</a:t>
            </a:r>
            <a:r>
              <a:rPr lang="en-US" altLang="zh-CN" dirty="0"/>
              <a:t>5G/6G</a:t>
            </a:r>
            <a:r>
              <a:rPr lang="zh-CN" altLang="en-US" dirty="0"/>
              <a:t>网络需要支持每平方公里百万级设备连接，每个用户都需要独立的信道估计。在密集用户场景下，传统导频分配方案会导致严重的导频污染和资源竞争问题。</a:t>
            </a:r>
          </a:p>
          <a:p>
            <a:pPr marL="285750" indent="-285750">
              <a:buFont typeface="Arial" panose="020B0604020202020204" pitchFamily="34" charset="0"/>
              <a:buChar char="•"/>
            </a:pPr>
            <a:r>
              <a:rPr lang="zh-CN" altLang="en-US" b="1" dirty="0"/>
              <a:t>多业务需求复杂化</a:t>
            </a:r>
            <a:r>
              <a:rPr lang="zh-CN" altLang="en-US" dirty="0"/>
              <a:t>：大规模</a:t>
            </a:r>
            <a:r>
              <a:rPr lang="en-US" altLang="zh-CN" dirty="0"/>
              <a:t>MIMO</a:t>
            </a:r>
            <a:r>
              <a:rPr lang="zh-CN" altLang="en-US" dirty="0"/>
              <a:t>需要同时支持</a:t>
            </a:r>
            <a:r>
              <a:rPr lang="en-US" altLang="zh-CN" dirty="0" err="1"/>
              <a:t>eMBB</a:t>
            </a:r>
            <a:r>
              <a:rPr lang="zh-CN" altLang="en-US" dirty="0"/>
              <a:t>、</a:t>
            </a:r>
            <a:r>
              <a:rPr lang="en-US" altLang="zh-CN" dirty="0"/>
              <a:t>URLLC</a:t>
            </a:r>
            <a:r>
              <a:rPr lang="zh-CN" altLang="en-US" dirty="0"/>
              <a:t>、</a:t>
            </a:r>
            <a:r>
              <a:rPr lang="en-US" altLang="zh-CN" dirty="0" err="1"/>
              <a:t>mMTC</a:t>
            </a:r>
            <a:r>
              <a:rPr lang="zh-CN" altLang="en-US" dirty="0"/>
              <a:t>等不同业务类型，每种业务对信道估计的精度和时延要求不同。传统统一估计方法难以满足这种差异化需求，导致资源浪费或性能不足。</a:t>
            </a:r>
          </a:p>
        </p:txBody>
      </p:sp>
      <p:sp>
        <p:nvSpPr>
          <p:cNvPr id="6" name="箭头: 下 5">
            <a:extLst>
              <a:ext uri="{FF2B5EF4-FFF2-40B4-BE49-F238E27FC236}">
                <a16:creationId xmlns:a16="http://schemas.microsoft.com/office/drawing/2014/main" id="{F5F94818-243A-41FA-8EEF-CC8BFAB90AD7}"/>
              </a:ext>
            </a:extLst>
          </p:cNvPr>
          <p:cNvSpPr/>
          <p:nvPr/>
        </p:nvSpPr>
        <p:spPr>
          <a:xfrm>
            <a:off x="5482798" y="4866449"/>
            <a:ext cx="905933" cy="660400"/>
          </a:xfrm>
          <a:prstGeom prst="downArrow">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a:extLst>
              <a:ext uri="{FF2B5EF4-FFF2-40B4-BE49-F238E27FC236}">
                <a16:creationId xmlns:a16="http://schemas.microsoft.com/office/drawing/2014/main" id="{F4C570BD-DDF0-4D7A-84C4-0E659E0C8E75}"/>
              </a:ext>
            </a:extLst>
          </p:cNvPr>
          <p:cNvSpPr txBox="1"/>
          <p:nvPr/>
        </p:nvSpPr>
        <p:spPr>
          <a:xfrm>
            <a:off x="2849185" y="5722765"/>
            <a:ext cx="6493629" cy="461666"/>
          </a:xfrm>
          <a:prstGeom prst="rect">
            <a:avLst/>
          </a:prstGeom>
          <a:noFill/>
        </p:spPr>
        <p:txBody>
          <a:bodyPr wrap="square" rtlCol="0">
            <a:noAutofit/>
          </a:bodyPr>
          <a:lstStyle/>
          <a:p>
            <a:pPr indent="457200"/>
            <a:r>
              <a:rPr kumimoji="1" lang="zh-CN" altLang="en-US" sz="2400" b="1" dirty="0">
                <a:latin typeface="宋体" panose="02010600030101010101" pitchFamily="2" charset="-122"/>
                <a:ea typeface="宋体" panose="02010600030101010101" pitchFamily="2" charset="-122"/>
                <a:cs typeface="等线" panose="02010600030101010101" charset="-122"/>
              </a:rPr>
              <a:t>需要研究导频开销较小的信道估计方法！</a:t>
            </a:r>
            <a:endParaRPr kumimoji="1" lang="en-US" altLang="zh-CN" sz="2400" b="1" dirty="0">
              <a:latin typeface="宋体" panose="02010600030101010101" pitchFamily="2" charset="-122"/>
              <a:ea typeface="宋体" panose="02010600030101010101" pitchFamily="2" charset="-122"/>
              <a:cs typeface="等线" panose="02010600030101010101" charset="-122"/>
            </a:endParaRPr>
          </a:p>
        </p:txBody>
      </p:sp>
    </p:spTree>
    <p:custDataLst>
      <p:tags r:id="rId1"/>
    </p:custDataLst>
  </p:cSld>
  <p:clrMapOvr>
    <a:masterClrMapping/>
  </p:clrMapOvr>
  <p:transition advTm="58902"/>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矩形 41"/>
          <p:cNvSpPr/>
          <p:nvPr/>
        </p:nvSpPr>
        <p:spPr>
          <a:xfrm>
            <a:off x="0" y="6396335"/>
            <a:ext cx="12192000" cy="46166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矩形 13"/>
          <p:cNvSpPr/>
          <p:nvPr/>
        </p:nvSpPr>
        <p:spPr>
          <a:xfrm>
            <a:off x="0" y="0"/>
            <a:ext cx="12192000" cy="9838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16" name="图片 15"/>
          <p:cNvPicPr>
            <a:picLocks noChangeAspect="1"/>
          </p:cNvPicPr>
          <p:nvPr/>
        </p:nvPicPr>
        <p:blipFill>
          <a:blip r:embed="rId4" cstate="screen">
            <a:alphaModFix amt="70000"/>
          </a:blip>
          <a:stretch>
            <a:fillRect/>
          </a:stretch>
        </p:blipFill>
        <p:spPr>
          <a:xfrm>
            <a:off x="9467010" y="271210"/>
            <a:ext cx="2316446" cy="459707"/>
          </a:xfrm>
          <a:prstGeom prst="rect">
            <a:avLst/>
          </a:prstGeom>
        </p:spPr>
      </p:pic>
      <p:pic>
        <p:nvPicPr>
          <p:cNvPr id="18" name="图片 17"/>
          <p:cNvPicPr>
            <a:picLocks noChangeAspect="1"/>
          </p:cNvPicPr>
          <p:nvPr/>
        </p:nvPicPr>
        <p:blipFill>
          <a:blip r:embed="rId5" cstate="screen">
            <a:alphaModFix amt="50000"/>
          </a:blip>
          <a:stretch>
            <a:fillRect/>
          </a:stretch>
        </p:blipFill>
        <p:spPr>
          <a:xfrm>
            <a:off x="363237" y="6490047"/>
            <a:ext cx="2580056" cy="316733"/>
          </a:xfrm>
          <a:prstGeom prst="rect">
            <a:avLst/>
          </a:prstGeom>
          <a:noFill/>
          <a:effectLst/>
        </p:spPr>
      </p:pic>
      <p:pic>
        <p:nvPicPr>
          <p:cNvPr id="24" name="图片 23"/>
          <p:cNvPicPr>
            <a:picLocks noChangeAspect="1"/>
          </p:cNvPicPr>
          <p:nvPr/>
        </p:nvPicPr>
        <p:blipFill>
          <a:blip r:embed="rId6" cstate="screen">
            <a:alphaModFix amt="50000"/>
          </a:blip>
          <a:stretch>
            <a:fillRect/>
          </a:stretch>
        </p:blipFill>
        <p:spPr>
          <a:xfrm>
            <a:off x="8896865" y="6530957"/>
            <a:ext cx="3038389" cy="185483"/>
          </a:xfrm>
          <a:prstGeom prst="rect">
            <a:avLst/>
          </a:prstGeom>
        </p:spPr>
      </p:pic>
      <p:sp>
        <p:nvSpPr>
          <p:cNvPr id="2" name="文本框 1"/>
          <p:cNvSpPr txBox="1"/>
          <p:nvPr/>
        </p:nvSpPr>
        <p:spPr>
          <a:xfrm>
            <a:off x="262770" y="230332"/>
            <a:ext cx="523240" cy="521970"/>
          </a:xfrm>
          <a:prstGeom prst="rect">
            <a:avLst/>
          </a:prstGeom>
          <a:noFill/>
        </p:spPr>
        <p:txBody>
          <a:bodyPr wrap="none" rtlCol="0">
            <a:spAutoFit/>
          </a:bodyPr>
          <a:lstStyle/>
          <a:p>
            <a:r>
              <a:rPr kumimoji="1" lang="en-US" altLang="zh-CN" sz="2800" b="1" dirty="0">
                <a:solidFill>
                  <a:schemeClr val="bg1"/>
                </a:solidFill>
                <a:effectLst>
                  <a:outerShdw blurRad="50800" dist="38100" dir="5400000" algn="t" rotWithShape="0">
                    <a:prstClr val="black">
                      <a:alpha val="40000"/>
                    </a:prstClr>
                  </a:outerShdw>
                </a:effectLst>
                <a:latin typeface="Source Han Sans SC" panose="020B0500000000000000" pitchFamily="34" charset="-128"/>
                <a:ea typeface="Source Han Sans SC" panose="020B0500000000000000" pitchFamily="34" charset="-128"/>
              </a:rPr>
              <a:t>01</a:t>
            </a:r>
            <a:endParaRPr kumimoji="1" lang="zh-CN" altLang="en-US" sz="2800" b="1" dirty="0">
              <a:solidFill>
                <a:schemeClr val="bg1"/>
              </a:solidFill>
              <a:effectLst>
                <a:outerShdw blurRad="50800" dist="38100" dir="5400000" algn="t" rotWithShape="0">
                  <a:prstClr val="black">
                    <a:alpha val="40000"/>
                  </a:prstClr>
                </a:outerShdw>
              </a:effectLst>
              <a:latin typeface="Source Han Sans SC" panose="020B0500000000000000" pitchFamily="34" charset="-128"/>
              <a:ea typeface="Source Han Sans SC" panose="020B0500000000000000" pitchFamily="34" charset="-128"/>
            </a:endParaRPr>
          </a:p>
        </p:txBody>
      </p:sp>
      <p:cxnSp>
        <p:nvCxnSpPr>
          <p:cNvPr id="5" name="直线连接符 4"/>
          <p:cNvCxnSpPr/>
          <p:nvPr/>
        </p:nvCxnSpPr>
        <p:spPr>
          <a:xfrm>
            <a:off x="975691" y="282542"/>
            <a:ext cx="0" cy="4188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5" name="文本框 24"/>
          <p:cNvSpPr txBox="1"/>
          <p:nvPr/>
        </p:nvSpPr>
        <p:spPr>
          <a:xfrm>
            <a:off x="1048780" y="178122"/>
            <a:ext cx="1627369" cy="523220"/>
          </a:xfrm>
          <a:prstGeom prst="rect">
            <a:avLst/>
          </a:prstGeom>
          <a:noFill/>
        </p:spPr>
        <p:txBody>
          <a:bodyPr wrap="none" rtlCol="0">
            <a:spAutoFit/>
          </a:bodyPr>
          <a:lstStyle/>
          <a:p>
            <a:r>
              <a:rPr kumimoji="1" lang="zh-CN" altLang="en-US" sz="2800" b="1" dirty="0">
                <a:solidFill>
                  <a:schemeClr val="bg1"/>
                </a:solidFill>
                <a:effectLst>
                  <a:outerShdw blurRad="50800" dist="38100" dir="5400000" algn="t" rotWithShape="0">
                    <a:prstClr val="black">
                      <a:alpha val="40000"/>
                    </a:prstClr>
                  </a:outerShdw>
                </a:effectLst>
                <a:latin typeface="宋体" panose="02010600030101010101" pitchFamily="2" charset="-122"/>
                <a:ea typeface="宋体" panose="02010600030101010101" pitchFamily="2" charset="-122"/>
              </a:rPr>
              <a:t>背景介绍</a:t>
            </a:r>
          </a:p>
        </p:txBody>
      </p:sp>
      <p:sp>
        <p:nvSpPr>
          <p:cNvPr id="3" name="文本框 2"/>
          <p:cNvSpPr txBox="1"/>
          <p:nvPr/>
        </p:nvSpPr>
        <p:spPr>
          <a:xfrm>
            <a:off x="474562" y="999156"/>
            <a:ext cx="5359077" cy="727661"/>
          </a:xfrm>
          <a:prstGeom prst="rect">
            <a:avLst/>
          </a:prstGeom>
          <a:noFill/>
        </p:spPr>
        <p:txBody>
          <a:bodyPr wrap="square" rtlCol="0">
            <a:noAutofit/>
          </a:bodyPr>
          <a:lstStyle/>
          <a:p>
            <a:r>
              <a:rPr kumimoji="1" lang="zh-CN" altLang="en-US" sz="2800" b="1" dirty="0">
                <a:latin typeface="宋体" panose="02010600030101010101" pitchFamily="2" charset="-122"/>
                <a:ea typeface="宋体" panose="02010600030101010101" pitchFamily="2" charset="-122"/>
                <a:cs typeface="等线" panose="02010600030101010101" charset="-122"/>
              </a:rPr>
              <a:t>已知环境的电磁地图构建方法</a:t>
            </a:r>
            <a:endParaRPr kumimoji="1" lang="en-US" altLang="zh-CN" sz="2800" b="1" dirty="0">
              <a:latin typeface="宋体" panose="02010600030101010101" pitchFamily="2" charset="-122"/>
              <a:ea typeface="宋体" panose="02010600030101010101" pitchFamily="2" charset="-122"/>
              <a:cs typeface="等线" panose="02010600030101010101" charset="-122"/>
            </a:endParaRPr>
          </a:p>
        </p:txBody>
      </p:sp>
      <p:pic>
        <p:nvPicPr>
          <p:cNvPr id="4" name="图片 3">
            <a:extLst>
              <a:ext uri="{FF2B5EF4-FFF2-40B4-BE49-F238E27FC236}">
                <a16:creationId xmlns:a16="http://schemas.microsoft.com/office/drawing/2014/main" id="{4CEB3F9B-666F-4DAD-904F-BD016C338E04}"/>
              </a:ext>
            </a:extLst>
          </p:cNvPr>
          <p:cNvPicPr>
            <a:picLocks noChangeAspect="1"/>
          </p:cNvPicPr>
          <p:nvPr/>
        </p:nvPicPr>
        <p:blipFill>
          <a:blip r:embed="rId7"/>
          <a:stretch>
            <a:fillRect/>
          </a:stretch>
        </p:blipFill>
        <p:spPr>
          <a:xfrm>
            <a:off x="6581211" y="2539621"/>
            <a:ext cx="4316895" cy="2611025"/>
          </a:xfrm>
          <a:prstGeom prst="rect">
            <a:avLst/>
          </a:prstGeom>
        </p:spPr>
      </p:pic>
      <p:pic>
        <p:nvPicPr>
          <p:cNvPr id="11" name="图片 10">
            <a:extLst>
              <a:ext uri="{FF2B5EF4-FFF2-40B4-BE49-F238E27FC236}">
                <a16:creationId xmlns:a16="http://schemas.microsoft.com/office/drawing/2014/main" id="{2A200949-8E35-4945-84A0-21EC1C04231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793546" y="2539621"/>
            <a:ext cx="4599978" cy="2611025"/>
          </a:xfrm>
          <a:prstGeom prst="rect">
            <a:avLst/>
          </a:prstGeom>
        </p:spPr>
      </p:pic>
      <p:sp>
        <p:nvSpPr>
          <p:cNvPr id="12" name="文本框 11">
            <a:extLst>
              <a:ext uri="{FF2B5EF4-FFF2-40B4-BE49-F238E27FC236}">
                <a16:creationId xmlns:a16="http://schemas.microsoft.com/office/drawing/2014/main" id="{9C8C2B9B-D274-4015-9A16-8910B3A54B22}"/>
              </a:ext>
            </a:extLst>
          </p:cNvPr>
          <p:cNvSpPr txBox="1"/>
          <p:nvPr/>
        </p:nvSpPr>
        <p:spPr>
          <a:xfrm>
            <a:off x="2256268" y="5419193"/>
            <a:ext cx="3674534" cy="830997"/>
          </a:xfrm>
          <a:prstGeom prst="rect">
            <a:avLst/>
          </a:prstGeom>
          <a:noFill/>
          <a:ln>
            <a:noFill/>
          </a:ln>
        </p:spPr>
        <p:txBody>
          <a:bodyPr wrap="square" rtlCol="0">
            <a:spAutoFit/>
          </a:bodyPr>
          <a:lstStyle/>
          <a:p>
            <a:pPr algn="ctr"/>
            <a:r>
              <a:rPr lang="zh-CN" altLang="en-US" sz="2400" dirty="0">
                <a:latin typeface="Times New Roman" panose="02020603050405020304" pitchFamily="18" charset="0"/>
                <a:cs typeface="Times New Roman" panose="02020603050405020304" pitchFamily="18" charset="0"/>
              </a:rPr>
              <a:t>基于</a:t>
            </a:r>
            <a:r>
              <a:rPr lang="en-US" altLang="zh-CN" sz="2400" dirty="0">
                <a:latin typeface="Times New Roman" panose="02020603050405020304" pitchFamily="18" charset="0"/>
                <a:cs typeface="Times New Roman" panose="02020603050405020304" pitchFamily="18" charset="0"/>
              </a:rPr>
              <a:t>CNN</a:t>
            </a:r>
            <a:r>
              <a:rPr lang="zh-CN" altLang="en-US" sz="2400" dirty="0">
                <a:latin typeface="Times New Roman" panose="02020603050405020304" pitchFamily="18" charset="0"/>
                <a:cs typeface="Times New Roman" panose="02020603050405020304" pitchFamily="18" charset="0"/>
              </a:rPr>
              <a:t>的方法：</a:t>
            </a:r>
            <a:r>
              <a:rPr lang="en-US" altLang="zh-CN" sz="2400" b="1" dirty="0" err="1">
                <a:latin typeface="Times New Roman" panose="02020603050405020304" pitchFamily="18" charset="0"/>
                <a:cs typeface="Times New Roman" panose="02020603050405020304" pitchFamily="18" charset="0"/>
              </a:rPr>
              <a:t>RadioUNet</a:t>
            </a:r>
            <a:endParaRPr lang="zh-CN" altLang="en-US" sz="2400" b="1" dirty="0">
              <a:latin typeface="Times New Roman" panose="02020603050405020304" pitchFamily="18" charset="0"/>
              <a:cs typeface="Times New Roman" panose="02020603050405020304" pitchFamily="18" charset="0"/>
            </a:endParaRPr>
          </a:p>
        </p:txBody>
      </p:sp>
      <p:sp>
        <p:nvSpPr>
          <p:cNvPr id="20" name="文本框 19">
            <a:extLst>
              <a:ext uri="{FF2B5EF4-FFF2-40B4-BE49-F238E27FC236}">
                <a16:creationId xmlns:a16="http://schemas.microsoft.com/office/drawing/2014/main" id="{47A1C549-1F47-4F28-B723-E5B5BC2A1683}"/>
              </a:ext>
            </a:extLst>
          </p:cNvPr>
          <p:cNvSpPr txBox="1"/>
          <p:nvPr/>
        </p:nvSpPr>
        <p:spPr>
          <a:xfrm>
            <a:off x="6826192" y="5380832"/>
            <a:ext cx="3674534" cy="830997"/>
          </a:xfrm>
          <a:prstGeom prst="rect">
            <a:avLst/>
          </a:prstGeom>
          <a:noFill/>
          <a:ln>
            <a:noFill/>
          </a:ln>
        </p:spPr>
        <p:txBody>
          <a:bodyPr wrap="square" rtlCol="0">
            <a:spAutoFit/>
          </a:bodyPr>
          <a:lstStyle/>
          <a:p>
            <a:pPr algn="ctr"/>
            <a:r>
              <a:rPr lang="zh-CN" altLang="en-US" sz="2400" dirty="0">
                <a:latin typeface="Times New Roman" panose="02020603050405020304" pitchFamily="18" charset="0"/>
                <a:cs typeface="Times New Roman" panose="02020603050405020304" pitchFamily="18" charset="0"/>
              </a:rPr>
              <a:t>基于生成式模型的方法：</a:t>
            </a:r>
            <a:r>
              <a:rPr lang="en-US" altLang="zh-CN" sz="2400" b="1" dirty="0">
                <a:latin typeface="Times New Roman" panose="02020603050405020304" pitchFamily="18" charset="0"/>
                <a:cs typeface="Times New Roman" panose="02020603050405020304" pitchFamily="18" charset="0"/>
              </a:rPr>
              <a:t>RME-GAN</a:t>
            </a:r>
            <a:endParaRPr lang="zh-CN" altLang="en-US" sz="2400" b="1" dirty="0">
              <a:latin typeface="Times New Roman" panose="02020603050405020304" pitchFamily="18" charset="0"/>
              <a:cs typeface="Times New Roman" panose="02020603050405020304" pitchFamily="18" charset="0"/>
            </a:endParaRPr>
          </a:p>
        </p:txBody>
      </p:sp>
      <p:sp>
        <p:nvSpPr>
          <p:cNvPr id="13" name="文本框 12">
            <a:extLst>
              <a:ext uri="{FF2B5EF4-FFF2-40B4-BE49-F238E27FC236}">
                <a16:creationId xmlns:a16="http://schemas.microsoft.com/office/drawing/2014/main" id="{6969A721-95B6-4936-8CEC-833663192FEA}"/>
              </a:ext>
            </a:extLst>
          </p:cNvPr>
          <p:cNvSpPr txBox="1"/>
          <p:nvPr/>
        </p:nvSpPr>
        <p:spPr>
          <a:xfrm>
            <a:off x="1048779" y="1651000"/>
            <a:ext cx="10194953" cy="400110"/>
          </a:xfrm>
          <a:prstGeom prst="rect">
            <a:avLst/>
          </a:prstGeom>
          <a:noFill/>
        </p:spPr>
        <p:txBody>
          <a:bodyPr wrap="square" rtlCol="0">
            <a:spAutoFit/>
          </a:bodyPr>
          <a:lstStyle/>
          <a:p>
            <a:r>
              <a:rPr lang="zh-CN" altLang="en-US" sz="2000" b="1" dirty="0">
                <a:latin typeface="宋体" panose="02010600030101010101" pitchFamily="2" charset="-122"/>
                <a:ea typeface="宋体" panose="02010600030101010101" pitchFamily="2" charset="-122"/>
              </a:rPr>
              <a:t>现有的方法需要精确的发射机位置、建筑分布、车辆分布等环境信息</a:t>
            </a:r>
          </a:p>
        </p:txBody>
      </p:sp>
    </p:spTree>
    <p:custDataLst>
      <p:tags r:id="rId1"/>
    </p:custDataLst>
    <p:extLst>
      <p:ext uri="{BB962C8B-B14F-4D97-AF65-F5344CB8AC3E}">
        <p14:creationId xmlns:p14="http://schemas.microsoft.com/office/powerpoint/2010/main" val="2438472190"/>
      </p:ext>
    </p:extLst>
  </p:cSld>
  <p:clrMapOvr>
    <a:masterClrMapping/>
  </p:clrMapOvr>
  <p:transition advTm="58902"/>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矩形 41"/>
          <p:cNvSpPr/>
          <p:nvPr/>
        </p:nvSpPr>
        <p:spPr>
          <a:xfrm>
            <a:off x="0" y="6396335"/>
            <a:ext cx="12192000" cy="46166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矩形 13"/>
          <p:cNvSpPr/>
          <p:nvPr/>
        </p:nvSpPr>
        <p:spPr>
          <a:xfrm>
            <a:off x="0" y="0"/>
            <a:ext cx="12192000" cy="9838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16" name="图片 15"/>
          <p:cNvPicPr>
            <a:picLocks noChangeAspect="1"/>
          </p:cNvPicPr>
          <p:nvPr/>
        </p:nvPicPr>
        <p:blipFill>
          <a:blip r:embed="rId4" cstate="screen">
            <a:alphaModFix amt="70000"/>
          </a:blip>
          <a:stretch>
            <a:fillRect/>
          </a:stretch>
        </p:blipFill>
        <p:spPr>
          <a:xfrm>
            <a:off x="9467010" y="271210"/>
            <a:ext cx="2316446" cy="459707"/>
          </a:xfrm>
          <a:prstGeom prst="rect">
            <a:avLst/>
          </a:prstGeom>
        </p:spPr>
      </p:pic>
      <p:pic>
        <p:nvPicPr>
          <p:cNvPr id="18" name="图片 17"/>
          <p:cNvPicPr>
            <a:picLocks noChangeAspect="1"/>
          </p:cNvPicPr>
          <p:nvPr/>
        </p:nvPicPr>
        <p:blipFill>
          <a:blip r:embed="rId5" cstate="screen">
            <a:alphaModFix amt="50000"/>
          </a:blip>
          <a:stretch>
            <a:fillRect/>
          </a:stretch>
        </p:blipFill>
        <p:spPr>
          <a:xfrm>
            <a:off x="363237" y="6490047"/>
            <a:ext cx="2580056" cy="316733"/>
          </a:xfrm>
          <a:prstGeom prst="rect">
            <a:avLst/>
          </a:prstGeom>
          <a:noFill/>
          <a:effectLst/>
        </p:spPr>
      </p:pic>
      <p:pic>
        <p:nvPicPr>
          <p:cNvPr id="24" name="图片 23"/>
          <p:cNvPicPr>
            <a:picLocks noChangeAspect="1"/>
          </p:cNvPicPr>
          <p:nvPr/>
        </p:nvPicPr>
        <p:blipFill>
          <a:blip r:embed="rId6" cstate="screen">
            <a:alphaModFix amt="50000"/>
          </a:blip>
          <a:stretch>
            <a:fillRect/>
          </a:stretch>
        </p:blipFill>
        <p:spPr>
          <a:xfrm>
            <a:off x="8896865" y="6530957"/>
            <a:ext cx="3038389" cy="185483"/>
          </a:xfrm>
          <a:prstGeom prst="rect">
            <a:avLst/>
          </a:prstGeom>
        </p:spPr>
      </p:pic>
      <p:sp>
        <p:nvSpPr>
          <p:cNvPr id="2" name="文本框 1"/>
          <p:cNvSpPr txBox="1"/>
          <p:nvPr/>
        </p:nvSpPr>
        <p:spPr>
          <a:xfrm>
            <a:off x="262770" y="230332"/>
            <a:ext cx="523240" cy="521970"/>
          </a:xfrm>
          <a:prstGeom prst="rect">
            <a:avLst/>
          </a:prstGeom>
          <a:noFill/>
        </p:spPr>
        <p:txBody>
          <a:bodyPr wrap="none" rtlCol="0">
            <a:spAutoFit/>
          </a:bodyPr>
          <a:lstStyle/>
          <a:p>
            <a:r>
              <a:rPr kumimoji="1" lang="en-US" altLang="zh-CN" sz="2800" b="1" dirty="0">
                <a:solidFill>
                  <a:schemeClr val="bg1"/>
                </a:solidFill>
                <a:effectLst>
                  <a:outerShdw blurRad="50800" dist="38100" dir="5400000" algn="t" rotWithShape="0">
                    <a:prstClr val="black">
                      <a:alpha val="40000"/>
                    </a:prstClr>
                  </a:outerShdw>
                </a:effectLst>
                <a:latin typeface="Source Han Sans SC" panose="020B0500000000000000" pitchFamily="34" charset="-128"/>
                <a:ea typeface="Source Han Sans SC" panose="020B0500000000000000" pitchFamily="34" charset="-128"/>
              </a:rPr>
              <a:t>01</a:t>
            </a:r>
            <a:endParaRPr kumimoji="1" lang="zh-CN" altLang="en-US" sz="2800" b="1" dirty="0">
              <a:solidFill>
                <a:schemeClr val="bg1"/>
              </a:solidFill>
              <a:effectLst>
                <a:outerShdw blurRad="50800" dist="38100" dir="5400000" algn="t" rotWithShape="0">
                  <a:prstClr val="black">
                    <a:alpha val="40000"/>
                  </a:prstClr>
                </a:outerShdw>
              </a:effectLst>
              <a:latin typeface="Source Han Sans SC" panose="020B0500000000000000" pitchFamily="34" charset="-128"/>
              <a:ea typeface="Source Han Sans SC" panose="020B0500000000000000" pitchFamily="34" charset="-128"/>
            </a:endParaRPr>
          </a:p>
        </p:txBody>
      </p:sp>
      <p:cxnSp>
        <p:nvCxnSpPr>
          <p:cNvPr id="5" name="直线连接符 4"/>
          <p:cNvCxnSpPr/>
          <p:nvPr/>
        </p:nvCxnSpPr>
        <p:spPr>
          <a:xfrm>
            <a:off x="975691" y="282542"/>
            <a:ext cx="0" cy="4188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5" name="文本框 24"/>
          <p:cNvSpPr txBox="1"/>
          <p:nvPr/>
        </p:nvSpPr>
        <p:spPr>
          <a:xfrm>
            <a:off x="1048780" y="178122"/>
            <a:ext cx="1627369" cy="523220"/>
          </a:xfrm>
          <a:prstGeom prst="rect">
            <a:avLst/>
          </a:prstGeom>
          <a:noFill/>
        </p:spPr>
        <p:txBody>
          <a:bodyPr wrap="none" rtlCol="0">
            <a:spAutoFit/>
          </a:bodyPr>
          <a:lstStyle/>
          <a:p>
            <a:r>
              <a:rPr kumimoji="1" lang="zh-CN" altLang="en-US" sz="2800" b="1" dirty="0">
                <a:solidFill>
                  <a:schemeClr val="bg1"/>
                </a:solidFill>
                <a:effectLst>
                  <a:outerShdw blurRad="50800" dist="38100" dir="5400000" algn="t" rotWithShape="0">
                    <a:prstClr val="black">
                      <a:alpha val="40000"/>
                    </a:prstClr>
                  </a:outerShdw>
                </a:effectLst>
                <a:latin typeface="宋体" panose="02010600030101010101" pitchFamily="2" charset="-122"/>
                <a:ea typeface="宋体" panose="02010600030101010101" pitchFamily="2" charset="-122"/>
              </a:rPr>
              <a:t>背景介绍</a:t>
            </a:r>
          </a:p>
        </p:txBody>
      </p:sp>
      <p:sp>
        <p:nvSpPr>
          <p:cNvPr id="12" name="文本框 11">
            <a:extLst>
              <a:ext uri="{FF2B5EF4-FFF2-40B4-BE49-F238E27FC236}">
                <a16:creationId xmlns:a16="http://schemas.microsoft.com/office/drawing/2014/main" id="{4AC0F64E-9087-4FB0-8C79-7E30435754F9}"/>
              </a:ext>
            </a:extLst>
          </p:cNvPr>
          <p:cNvSpPr txBox="1"/>
          <p:nvPr/>
        </p:nvSpPr>
        <p:spPr>
          <a:xfrm>
            <a:off x="474562" y="999156"/>
            <a:ext cx="5359077" cy="727661"/>
          </a:xfrm>
          <a:prstGeom prst="rect">
            <a:avLst/>
          </a:prstGeom>
          <a:noFill/>
        </p:spPr>
        <p:txBody>
          <a:bodyPr wrap="square" rtlCol="0">
            <a:noAutofit/>
          </a:bodyPr>
          <a:lstStyle/>
          <a:p>
            <a:r>
              <a:rPr kumimoji="1" lang="zh-CN" altLang="en-US" sz="2800" b="1" dirty="0">
                <a:latin typeface="宋体" panose="02010600030101010101" pitchFamily="2" charset="-122"/>
                <a:ea typeface="宋体" panose="02010600030101010101" pitchFamily="2" charset="-122"/>
                <a:cs typeface="等线" panose="02010600030101010101" charset="-122"/>
              </a:rPr>
              <a:t>未知环境的电磁地图构建方法</a:t>
            </a:r>
            <a:endParaRPr kumimoji="1" lang="en-US" altLang="zh-CN" sz="2800" b="1" dirty="0">
              <a:latin typeface="宋体" panose="02010600030101010101" pitchFamily="2" charset="-122"/>
              <a:ea typeface="宋体" panose="02010600030101010101" pitchFamily="2" charset="-122"/>
              <a:cs typeface="等线" panose="02010600030101010101" charset="-122"/>
            </a:endParaRPr>
          </a:p>
        </p:txBody>
      </p:sp>
      <p:pic>
        <p:nvPicPr>
          <p:cNvPr id="4" name="图片 3">
            <a:extLst>
              <a:ext uri="{FF2B5EF4-FFF2-40B4-BE49-F238E27FC236}">
                <a16:creationId xmlns:a16="http://schemas.microsoft.com/office/drawing/2014/main" id="{050F7614-896B-4481-BD5D-1E3C90CA85BB}"/>
              </a:ext>
            </a:extLst>
          </p:cNvPr>
          <p:cNvPicPr>
            <a:picLocks noChangeAspect="1"/>
          </p:cNvPicPr>
          <p:nvPr/>
        </p:nvPicPr>
        <p:blipFill>
          <a:blip r:embed="rId7"/>
          <a:stretch>
            <a:fillRect/>
          </a:stretch>
        </p:blipFill>
        <p:spPr>
          <a:xfrm>
            <a:off x="5833639" y="2549746"/>
            <a:ext cx="4050718" cy="3023660"/>
          </a:xfrm>
          <a:prstGeom prst="rect">
            <a:avLst/>
          </a:prstGeom>
        </p:spPr>
      </p:pic>
      <p:sp>
        <p:nvSpPr>
          <p:cNvPr id="15" name="文本框 14">
            <a:extLst>
              <a:ext uri="{FF2B5EF4-FFF2-40B4-BE49-F238E27FC236}">
                <a16:creationId xmlns:a16="http://schemas.microsoft.com/office/drawing/2014/main" id="{49699506-890C-41B2-82B3-7EF244F46856}"/>
              </a:ext>
            </a:extLst>
          </p:cNvPr>
          <p:cNvSpPr txBox="1"/>
          <p:nvPr/>
        </p:nvSpPr>
        <p:spPr>
          <a:xfrm>
            <a:off x="1048779" y="1651000"/>
            <a:ext cx="10194953" cy="400110"/>
          </a:xfrm>
          <a:prstGeom prst="rect">
            <a:avLst/>
          </a:prstGeom>
          <a:noFill/>
        </p:spPr>
        <p:txBody>
          <a:bodyPr wrap="square" rtlCol="0">
            <a:spAutoFit/>
          </a:bodyPr>
          <a:lstStyle/>
          <a:p>
            <a:r>
              <a:rPr lang="zh-CN" altLang="en-US" sz="2000" b="1" dirty="0">
                <a:latin typeface="宋体" panose="02010600030101010101" pitchFamily="2" charset="-122"/>
                <a:ea typeface="宋体" panose="02010600030101010101" pitchFamily="2" charset="-122"/>
              </a:rPr>
              <a:t>现有的方法对采样要求高，难以准确反映障碍物、多径效应等复杂环境下的真实情况</a:t>
            </a:r>
          </a:p>
        </p:txBody>
      </p:sp>
      <p:sp>
        <p:nvSpPr>
          <p:cNvPr id="19" name="文本框 18">
            <a:extLst>
              <a:ext uri="{FF2B5EF4-FFF2-40B4-BE49-F238E27FC236}">
                <a16:creationId xmlns:a16="http://schemas.microsoft.com/office/drawing/2014/main" id="{20BDB7BB-0E33-4096-AF5C-40AEDAD78151}"/>
              </a:ext>
            </a:extLst>
          </p:cNvPr>
          <p:cNvSpPr txBox="1"/>
          <p:nvPr/>
        </p:nvSpPr>
        <p:spPr>
          <a:xfrm>
            <a:off x="1048779" y="2560122"/>
            <a:ext cx="4050718" cy="2246769"/>
          </a:xfrm>
          <a:prstGeom prst="rect">
            <a:avLst/>
          </a:prstGeom>
          <a:noFill/>
        </p:spPr>
        <p:txBody>
          <a:bodyPr wrap="square" rtlCol="0">
            <a:spAutoFit/>
          </a:bodyPr>
          <a:lstStyle/>
          <a:p>
            <a:r>
              <a:rPr lang="zh-CN" altLang="en-US" sz="2000" b="1" dirty="0">
                <a:latin typeface="宋体" panose="02010600030101010101" pitchFamily="2" charset="-122"/>
                <a:ea typeface="宋体" panose="02010600030101010101" pitchFamily="2" charset="-122"/>
              </a:rPr>
              <a:t>传统插值法：</a:t>
            </a:r>
            <a:endParaRPr lang="en-US" altLang="zh-CN" sz="2000" b="1" dirty="0">
              <a:latin typeface="宋体" panose="02010600030101010101" pitchFamily="2" charset="-122"/>
              <a:ea typeface="宋体" panose="02010600030101010101" pitchFamily="2" charset="-122"/>
            </a:endParaRPr>
          </a:p>
          <a:p>
            <a:pPr marL="342900" indent="-342900">
              <a:buFont typeface="Arial" panose="020B0604020202020204" pitchFamily="34" charset="0"/>
              <a:buChar char="•"/>
            </a:pPr>
            <a:r>
              <a:rPr lang="zh-CN" altLang="en-US" sz="2000" b="1" dirty="0">
                <a:latin typeface="宋体" panose="02010600030101010101" pitchFamily="2" charset="-122"/>
                <a:ea typeface="宋体" panose="02010600030101010101" pitchFamily="2" charset="-122"/>
              </a:rPr>
              <a:t>克里金插值</a:t>
            </a:r>
            <a:r>
              <a:rPr lang="en-US" altLang="zh-CN" sz="2000" b="1" dirty="0">
                <a:latin typeface="宋体" panose="02010600030101010101" pitchFamily="2" charset="-122"/>
                <a:ea typeface="宋体" panose="02010600030101010101" pitchFamily="2" charset="-122"/>
              </a:rPr>
              <a:t>(</a:t>
            </a:r>
            <a:r>
              <a:rPr lang="en-US" altLang="zh-CN" sz="2000" b="1" dirty="0">
                <a:latin typeface="Times New Roman" panose="02020603050405020304" pitchFamily="18" charset="0"/>
                <a:ea typeface="宋体" panose="02010600030101010101" pitchFamily="2" charset="-122"/>
                <a:cs typeface="Times New Roman" panose="02020603050405020304" pitchFamily="18" charset="0"/>
              </a:rPr>
              <a:t>Kriging</a:t>
            </a:r>
            <a:r>
              <a:rPr lang="en-US" altLang="zh-CN" sz="2000" b="1" dirty="0">
                <a:latin typeface="宋体" panose="02010600030101010101" pitchFamily="2" charset="-122"/>
                <a:ea typeface="宋体" panose="02010600030101010101" pitchFamily="2" charset="-122"/>
              </a:rPr>
              <a:t>)</a:t>
            </a:r>
            <a:r>
              <a:rPr lang="zh-CN" altLang="en-US" sz="2000" b="1" dirty="0">
                <a:latin typeface="宋体" panose="02010600030101010101" pitchFamily="2" charset="-122"/>
                <a:ea typeface="宋体" panose="02010600030101010101" pitchFamily="2" charset="-122"/>
              </a:rPr>
              <a:t>：利用空间相关性进行最优无偏估计</a:t>
            </a:r>
          </a:p>
          <a:p>
            <a:pPr marL="342900" indent="-342900">
              <a:buFont typeface="Arial" panose="020B0604020202020204" pitchFamily="34" charset="0"/>
              <a:buChar char="•"/>
            </a:pPr>
            <a:r>
              <a:rPr lang="zh-CN" altLang="en-US" sz="2000" b="1" dirty="0">
                <a:latin typeface="宋体" panose="02010600030101010101" pitchFamily="2" charset="-122"/>
                <a:ea typeface="宋体" panose="02010600030101010101" pitchFamily="2" charset="-122"/>
              </a:rPr>
              <a:t>反距离加权</a:t>
            </a:r>
            <a:r>
              <a:rPr lang="en-US" altLang="zh-CN" sz="2000" b="1" dirty="0">
                <a:latin typeface="宋体" panose="02010600030101010101" pitchFamily="2" charset="-122"/>
                <a:ea typeface="宋体" panose="02010600030101010101" pitchFamily="2" charset="-122"/>
              </a:rPr>
              <a:t>(</a:t>
            </a:r>
            <a:r>
              <a:rPr lang="en-US" altLang="zh-CN" sz="2000" b="1" dirty="0">
                <a:latin typeface="Times New Roman" panose="02020603050405020304" pitchFamily="18" charset="0"/>
                <a:ea typeface="宋体" panose="02010600030101010101" pitchFamily="2" charset="-122"/>
                <a:cs typeface="Times New Roman" panose="02020603050405020304" pitchFamily="18" charset="0"/>
              </a:rPr>
              <a:t>IDW</a:t>
            </a:r>
            <a:r>
              <a:rPr lang="en-US" altLang="zh-CN" sz="2000" b="1" dirty="0">
                <a:latin typeface="宋体" panose="02010600030101010101" pitchFamily="2" charset="-122"/>
                <a:ea typeface="宋体" panose="02010600030101010101" pitchFamily="2" charset="-122"/>
              </a:rPr>
              <a:t>)</a:t>
            </a:r>
            <a:r>
              <a:rPr lang="zh-CN" altLang="en-US" sz="2000" b="1" dirty="0">
                <a:latin typeface="宋体" panose="02010600030101010101" pitchFamily="2" charset="-122"/>
                <a:ea typeface="宋体" panose="02010600030101010101" pitchFamily="2" charset="-122"/>
              </a:rPr>
              <a:t>：基于距离的简单加权平均</a:t>
            </a:r>
          </a:p>
          <a:p>
            <a:pPr marL="342900" indent="-342900">
              <a:buFont typeface="Arial" panose="020B0604020202020204" pitchFamily="34" charset="0"/>
              <a:buChar char="•"/>
            </a:pPr>
            <a:r>
              <a:rPr lang="zh-CN" altLang="en-US" sz="2000" b="1" dirty="0">
                <a:latin typeface="宋体" panose="02010600030101010101" pitchFamily="2" charset="-122"/>
                <a:ea typeface="宋体" panose="02010600030101010101" pitchFamily="2" charset="-122"/>
              </a:rPr>
              <a:t>径向基函数</a:t>
            </a:r>
            <a:r>
              <a:rPr lang="en-US" altLang="zh-CN" sz="2000" b="1" dirty="0">
                <a:latin typeface="宋体" panose="02010600030101010101" pitchFamily="2" charset="-122"/>
                <a:ea typeface="宋体" panose="02010600030101010101" pitchFamily="2" charset="-122"/>
              </a:rPr>
              <a:t>(</a:t>
            </a:r>
            <a:r>
              <a:rPr lang="en-US" altLang="zh-CN" sz="2000" b="1" dirty="0">
                <a:latin typeface="Times New Roman" panose="02020603050405020304" pitchFamily="18" charset="0"/>
                <a:ea typeface="宋体" panose="02010600030101010101" pitchFamily="2" charset="-122"/>
                <a:cs typeface="Times New Roman" panose="02020603050405020304" pitchFamily="18" charset="0"/>
              </a:rPr>
              <a:t>RBF</a:t>
            </a:r>
            <a:r>
              <a:rPr lang="en-US" altLang="zh-CN" sz="2000" b="1" dirty="0">
                <a:latin typeface="宋体" panose="02010600030101010101" pitchFamily="2" charset="-122"/>
                <a:ea typeface="宋体" panose="02010600030101010101" pitchFamily="2" charset="-122"/>
              </a:rPr>
              <a:t>)</a:t>
            </a:r>
            <a:r>
              <a:rPr lang="zh-CN" altLang="en-US" sz="2000" b="1" dirty="0">
                <a:latin typeface="宋体" panose="02010600030101010101" pitchFamily="2" charset="-122"/>
                <a:ea typeface="宋体" panose="02010600030101010101" pitchFamily="2" charset="-122"/>
              </a:rPr>
              <a:t>：通过基函数组合实现平滑插值</a:t>
            </a:r>
          </a:p>
        </p:txBody>
      </p:sp>
    </p:spTree>
    <p:custDataLst>
      <p:tags r:id="rId1"/>
    </p:custDataLst>
    <p:extLst>
      <p:ext uri="{BB962C8B-B14F-4D97-AF65-F5344CB8AC3E}">
        <p14:creationId xmlns:p14="http://schemas.microsoft.com/office/powerpoint/2010/main" val="929410228"/>
      </p:ext>
    </p:extLst>
  </p:cSld>
  <p:clrMapOvr>
    <a:masterClrMapping/>
  </p:clrMapOvr>
  <p:transition advTm="58902"/>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rotWithShape="1">
          <a:blip r:embed="rId4">
            <a:alphaModFix amt="5000"/>
          </a:blip>
          <a:srcRect l="18330" b="25416"/>
          <a:stretch>
            <a:fillRect/>
          </a:stretch>
        </p:blipFill>
        <p:spPr>
          <a:xfrm>
            <a:off x="0" y="818873"/>
            <a:ext cx="6612836" cy="6039127"/>
          </a:xfrm>
          <a:prstGeom prst="rect">
            <a:avLst/>
          </a:prstGeom>
        </p:spPr>
      </p:pic>
      <p:sp>
        <p:nvSpPr>
          <p:cNvPr id="19" name="圆角矩形 18"/>
          <p:cNvSpPr/>
          <p:nvPr/>
        </p:nvSpPr>
        <p:spPr>
          <a:xfrm>
            <a:off x="450574" y="6361043"/>
            <a:ext cx="795130" cy="119270"/>
          </a:xfrm>
          <a:prstGeom prst="roundRect">
            <a:avLst>
              <a:gd name="adj" fmla="val 5000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4" name="图片 3"/>
          <p:cNvPicPr>
            <a:picLocks noChangeAspect="1"/>
          </p:cNvPicPr>
          <p:nvPr/>
        </p:nvPicPr>
        <p:blipFill>
          <a:blip r:embed="rId5"/>
          <a:stretch>
            <a:fillRect/>
          </a:stretch>
        </p:blipFill>
        <p:spPr>
          <a:xfrm>
            <a:off x="7658100" y="0"/>
            <a:ext cx="4533900" cy="6858000"/>
          </a:xfrm>
          <a:prstGeom prst="rect">
            <a:avLst/>
          </a:prstGeom>
        </p:spPr>
      </p:pic>
      <p:sp>
        <p:nvSpPr>
          <p:cNvPr id="20" name="矩形 19"/>
          <p:cNvSpPr/>
          <p:nvPr/>
        </p:nvSpPr>
        <p:spPr>
          <a:xfrm>
            <a:off x="6882547" y="0"/>
            <a:ext cx="1551105" cy="163788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pic>
        <p:nvPicPr>
          <p:cNvPr id="24" name="图片 23"/>
          <p:cNvPicPr>
            <a:picLocks noChangeAspect="1"/>
          </p:cNvPicPr>
          <p:nvPr/>
        </p:nvPicPr>
        <p:blipFill>
          <a:blip r:embed="rId6"/>
          <a:stretch>
            <a:fillRect/>
          </a:stretch>
        </p:blipFill>
        <p:spPr>
          <a:xfrm>
            <a:off x="7156449" y="317223"/>
            <a:ext cx="1003300" cy="1003300"/>
          </a:xfrm>
          <a:prstGeom prst="rect">
            <a:avLst/>
          </a:prstGeom>
        </p:spPr>
      </p:pic>
      <p:sp>
        <p:nvSpPr>
          <p:cNvPr id="23" name="矩形 22"/>
          <p:cNvSpPr/>
          <p:nvPr/>
        </p:nvSpPr>
        <p:spPr>
          <a:xfrm>
            <a:off x="7114486" y="5919235"/>
            <a:ext cx="5077513" cy="56984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67" name="图片 66"/>
          <p:cNvPicPr>
            <a:picLocks noChangeAspect="1"/>
          </p:cNvPicPr>
          <p:nvPr/>
        </p:nvPicPr>
        <p:blipFill>
          <a:blip r:embed="rId7" cstate="screen">
            <a:alphaModFix amt="50000"/>
          </a:blip>
          <a:stretch>
            <a:fillRect/>
          </a:stretch>
        </p:blipFill>
        <p:spPr>
          <a:xfrm>
            <a:off x="8170864" y="6003098"/>
            <a:ext cx="3508372" cy="430695"/>
          </a:xfrm>
          <a:prstGeom prst="rect">
            <a:avLst/>
          </a:prstGeom>
          <a:noFill/>
          <a:effectLst/>
        </p:spPr>
      </p:pic>
      <p:grpSp>
        <p:nvGrpSpPr>
          <p:cNvPr id="2" name="组合 1"/>
          <p:cNvGrpSpPr/>
          <p:nvPr/>
        </p:nvGrpSpPr>
        <p:grpSpPr>
          <a:xfrm>
            <a:off x="-212" y="2374005"/>
            <a:ext cx="5567633" cy="2752725"/>
            <a:chOff x="-212" y="2374005"/>
            <a:chExt cx="5567633" cy="2752725"/>
          </a:xfrm>
        </p:grpSpPr>
        <p:sp>
          <p:nvSpPr>
            <p:cNvPr id="8" name="文本框 7"/>
            <p:cNvSpPr txBox="1"/>
            <p:nvPr/>
          </p:nvSpPr>
          <p:spPr>
            <a:xfrm>
              <a:off x="1654599" y="2374005"/>
              <a:ext cx="1623060" cy="583565"/>
            </a:xfrm>
            <a:prstGeom prst="rect">
              <a:avLst/>
            </a:prstGeom>
            <a:noFill/>
          </p:spPr>
          <p:txBody>
            <a:bodyPr wrap="none" rtlCol="0">
              <a:spAutoFit/>
            </a:bodyPr>
            <a:lstStyle/>
            <a:p>
              <a:pPr algn="l"/>
              <a:r>
                <a:rPr kumimoji="1" lang="en-US" altLang="zh-CN" sz="3200" dirty="0">
                  <a:latin typeface="Source Han Sans SC Light" panose="020B0300000000000000" pitchFamily="34" charset="-128"/>
                  <a:ea typeface="Source Han Sans SC Light" panose="020B0300000000000000" pitchFamily="34" charset="-128"/>
                </a:rPr>
                <a:t>PART 02</a:t>
              </a:r>
              <a:endParaRPr kumimoji="1" lang="zh-CN" altLang="en-US" sz="3200" dirty="0">
                <a:latin typeface="Source Han Sans SC Light" panose="020B0300000000000000" pitchFamily="34" charset="-128"/>
                <a:ea typeface="Source Han Sans SC Light" panose="020B0300000000000000" pitchFamily="34" charset="-128"/>
              </a:endParaRPr>
            </a:p>
          </p:txBody>
        </p:sp>
        <p:sp>
          <p:nvSpPr>
            <p:cNvPr id="12" name="文本框 11"/>
            <p:cNvSpPr txBox="1"/>
            <p:nvPr/>
          </p:nvSpPr>
          <p:spPr>
            <a:xfrm>
              <a:off x="-212" y="3098540"/>
              <a:ext cx="5452110" cy="2028190"/>
            </a:xfrm>
            <a:prstGeom prst="rect">
              <a:avLst/>
            </a:prstGeom>
            <a:noFill/>
          </p:spPr>
          <p:txBody>
            <a:bodyPr wrap="none" rtlCol="0">
              <a:noAutofit/>
            </a:bodyPr>
            <a:lstStyle/>
            <a:p>
              <a:pPr algn="ctr"/>
              <a:r>
                <a:rPr kumimoji="1" lang="zh-CN" altLang="en-US" sz="4800" b="1" dirty="0">
                  <a:solidFill>
                    <a:srgbClr val="C00000"/>
                  </a:solidFill>
                  <a:latin typeface="+mn-ea"/>
                </a:rPr>
                <a:t>问题建模</a:t>
              </a:r>
            </a:p>
          </p:txBody>
        </p:sp>
        <p:sp>
          <p:nvSpPr>
            <p:cNvPr id="15" name="文本框 14"/>
            <p:cNvSpPr txBox="1"/>
            <p:nvPr/>
          </p:nvSpPr>
          <p:spPr>
            <a:xfrm>
              <a:off x="1654598" y="3882110"/>
              <a:ext cx="3912823" cy="460375"/>
            </a:xfrm>
            <a:prstGeom prst="rect">
              <a:avLst/>
            </a:prstGeom>
            <a:noFill/>
          </p:spPr>
          <p:txBody>
            <a:bodyPr wrap="square" rtlCol="0">
              <a:spAutoFit/>
            </a:bodyPr>
            <a:lstStyle/>
            <a:p>
              <a:pPr algn="l"/>
              <a:endParaRPr kumimoji="1" lang="en-US" altLang="zh-CN" sz="2400" dirty="0">
                <a:solidFill>
                  <a:schemeClr val="tx1">
                    <a:lumMod val="50000"/>
                    <a:lumOff val="50000"/>
                  </a:schemeClr>
                </a:solidFill>
                <a:latin typeface="Source Han Sans SC Normal" panose="020B0400000000000000" pitchFamily="34" charset="-128"/>
                <a:ea typeface="Source Han Sans SC Normal" panose="020B0400000000000000" pitchFamily="34" charset="-128"/>
              </a:endParaRPr>
            </a:p>
          </p:txBody>
        </p:sp>
      </p:grpSp>
    </p:spTree>
    <p:custDataLst>
      <p:tags r:id="rId1"/>
    </p:custDataLst>
  </p:cSld>
  <p:clrMapOvr>
    <a:masterClrMapping/>
  </p:clrMapOvr>
  <p:transition advTm="2116"/>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BF998C-3C04-F3A1-9A9C-EBE3F43E90D1}"/>
            </a:ext>
          </a:extLst>
        </p:cNvPr>
        <p:cNvGrpSpPr/>
        <p:nvPr/>
      </p:nvGrpSpPr>
      <p:grpSpPr>
        <a:xfrm>
          <a:off x="0" y="0"/>
          <a:ext cx="0" cy="0"/>
          <a:chOff x="0" y="0"/>
          <a:chExt cx="0" cy="0"/>
        </a:xfrm>
      </p:grpSpPr>
      <p:sp>
        <p:nvSpPr>
          <p:cNvPr id="42" name="矩形 41">
            <a:extLst>
              <a:ext uri="{FF2B5EF4-FFF2-40B4-BE49-F238E27FC236}">
                <a16:creationId xmlns:a16="http://schemas.microsoft.com/office/drawing/2014/main" id="{C09B0794-3005-B5B0-3186-449125D2D097}"/>
              </a:ext>
            </a:extLst>
          </p:cNvPr>
          <p:cNvSpPr/>
          <p:nvPr/>
        </p:nvSpPr>
        <p:spPr>
          <a:xfrm>
            <a:off x="0" y="6396335"/>
            <a:ext cx="12192000" cy="46166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矩形 13">
            <a:extLst>
              <a:ext uri="{FF2B5EF4-FFF2-40B4-BE49-F238E27FC236}">
                <a16:creationId xmlns:a16="http://schemas.microsoft.com/office/drawing/2014/main" id="{4A91AA0C-03DF-B88E-E805-A5A51AE6BE88}"/>
              </a:ext>
            </a:extLst>
          </p:cNvPr>
          <p:cNvSpPr/>
          <p:nvPr/>
        </p:nvSpPr>
        <p:spPr>
          <a:xfrm>
            <a:off x="0" y="0"/>
            <a:ext cx="12192000" cy="9838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16" name="图片 15">
            <a:extLst>
              <a:ext uri="{FF2B5EF4-FFF2-40B4-BE49-F238E27FC236}">
                <a16:creationId xmlns:a16="http://schemas.microsoft.com/office/drawing/2014/main" id="{23163834-55AB-4FD5-DFE7-BB3DC96F0587}"/>
              </a:ext>
            </a:extLst>
          </p:cNvPr>
          <p:cNvPicPr>
            <a:picLocks noChangeAspect="1"/>
          </p:cNvPicPr>
          <p:nvPr/>
        </p:nvPicPr>
        <p:blipFill>
          <a:blip r:embed="rId4" cstate="screen">
            <a:alphaModFix amt="70000"/>
          </a:blip>
          <a:stretch>
            <a:fillRect/>
          </a:stretch>
        </p:blipFill>
        <p:spPr>
          <a:xfrm>
            <a:off x="9467010" y="271210"/>
            <a:ext cx="2316446" cy="459707"/>
          </a:xfrm>
          <a:prstGeom prst="rect">
            <a:avLst/>
          </a:prstGeom>
        </p:spPr>
      </p:pic>
      <p:pic>
        <p:nvPicPr>
          <p:cNvPr id="18" name="图片 17">
            <a:extLst>
              <a:ext uri="{FF2B5EF4-FFF2-40B4-BE49-F238E27FC236}">
                <a16:creationId xmlns:a16="http://schemas.microsoft.com/office/drawing/2014/main" id="{951452D7-3B91-CB89-9E28-BE17BF3212C1}"/>
              </a:ext>
            </a:extLst>
          </p:cNvPr>
          <p:cNvPicPr>
            <a:picLocks noChangeAspect="1"/>
          </p:cNvPicPr>
          <p:nvPr/>
        </p:nvPicPr>
        <p:blipFill>
          <a:blip r:embed="rId5" cstate="screen">
            <a:alphaModFix amt="50000"/>
          </a:blip>
          <a:stretch>
            <a:fillRect/>
          </a:stretch>
        </p:blipFill>
        <p:spPr>
          <a:xfrm>
            <a:off x="363237" y="6490047"/>
            <a:ext cx="2580056" cy="316733"/>
          </a:xfrm>
          <a:prstGeom prst="rect">
            <a:avLst/>
          </a:prstGeom>
          <a:noFill/>
          <a:effectLst/>
        </p:spPr>
      </p:pic>
      <p:pic>
        <p:nvPicPr>
          <p:cNvPr id="24" name="图片 23">
            <a:extLst>
              <a:ext uri="{FF2B5EF4-FFF2-40B4-BE49-F238E27FC236}">
                <a16:creationId xmlns:a16="http://schemas.microsoft.com/office/drawing/2014/main" id="{1631742E-482A-F88D-96AF-66CDBA023943}"/>
              </a:ext>
            </a:extLst>
          </p:cNvPr>
          <p:cNvPicPr>
            <a:picLocks noChangeAspect="1"/>
          </p:cNvPicPr>
          <p:nvPr/>
        </p:nvPicPr>
        <p:blipFill>
          <a:blip r:embed="rId6" cstate="screen">
            <a:alphaModFix amt="50000"/>
          </a:blip>
          <a:stretch>
            <a:fillRect/>
          </a:stretch>
        </p:blipFill>
        <p:spPr>
          <a:xfrm>
            <a:off x="8896865" y="6530957"/>
            <a:ext cx="3038389" cy="185483"/>
          </a:xfrm>
          <a:prstGeom prst="rect">
            <a:avLst/>
          </a:prstGeom>
        </p:spPr>
      </p:pic>
      <p:sp>
        <p:nvSpPr>
          <p:cNvPr id="2" name="文本框 1">
            <a:extLst>
              <a:ext uri="{FF2B5EF4-FFF2-40B4-BE49-F238E27FC236}">
                <a16:creationId xmlns:a16="http://schemas.microsoft.com/office/drawing/2014/main" id="{9C67F91F-FAA2-2715-17E0-DB058C610D21}"/>
              </a:ext>
            </a:extLst>
          </p:cNvPr>
          <p:cNvSpPr txBox="1"/>
          <p:nvPr/>
        </p:nvSpPr>
        <p:spPr>
          <a:xfrm>
            <a:off x="262770" y="230332"/>
            <a:ext cx="595035" cy="523220"/>
          </a:xfrm>
          <a:prstGeom prst="rect">
            <a:avLst/>
          </a:prstGeom>
          <a:noFill/>
        </p:spPr>
        <p:txBody>
          <a:bodyPr wrap="none" rtlCol="0">
            <a:spAutoFit/>
          </a:bodyPr>
          <a:lstStyle/>
          <a:p>
            <a:r>
              <a:rPr kumimoji="1" lang="en-US" altLang="zh-CN" sz="2800" b="1" dirty="0">
                <a:solidFill>
                  <a:schemeClr val="bg1"/>
                </a:solidFill>
                <a:effectLst>
                  <a:outerShdw blurRad="50800" dist="38100" dir="5400000" algn="t" rotWithShape="0">
                    <a:prstClr val="black">
                      <a:alpha val="40000"/>
                    </a:prstClr>
                  </a:outerShdw>
                </a:effectLst>
                <a:latin typeface="Source Han Sans SC" panose="020B0500000000000000" pitchFamily="34" charset="-128"/>
                <a:ea typeface="Source Han Sans SC" panose="020B0500000000000000" pitchFamily="34" charset="-128"/>
              </a:rPr>
              <a:t>02</a:t>
            </a:r>
            <a:endParaRPr kumimoji="1" lang="zh-CN" altLang="en-US" sz="2800" b="1" dirty="0">
              <a:solidFill>
                <a:schemeClr val="bg1"/>
              </a:solidFill>
              <a:effectLst>
                <a:outerShdw blurRad="50800" dist="38100" dir="5400000" algn="t" rotWithShape="0">
                  <a:prstClr val="black">
                    <a:alpha val="40000"/>
                  </a:prstClr>
                </a:outerShdw>
              </a:effectLst>
              <a:latin typeface="Source Han Sans SC" panose="020B0500000000000000" pitchFamily="34" charset="-128"/>
              <a:ea typeface="Source Han Sans SC" panose="020B0500000000000000" pitchFamily="34" charset="-128"/>
            </a:endParaRPr>
          </a:p>
        </p:txBody>
      </p:sp>
      <p:cxnSp>
        <p:nvCxnSpPr>
          <p:cNvPr id="5" name="直线连接符 4">
            <a:extLst>
              <a:ext uri="{FF2B5EF4-FFF2-40B4-BE49-F238E27FC236}">
                <a16:creationId xmlns:a16="http://schemas.microsoft.com/office/drawing/2014/main" id="{4286983E-75F5-50F5-49CC-BB7DEF9D3059}"/>
              </a:ext>
            </a:extLst>
          </p:cNvPr>
          <p:cNvCxnSpPr/>
          <p:nvPr/>
        </p:nvCxnSpPr>
        <p:spPr>
          <a:xfrm>
            <a:off x="975691" y="282542"/>
            <a:ext cx="0" cy="4188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5" name="文本框 24">
            <a:extLst>
              <a:ext uri="{FF2B5EF4-FFF2-40B4-BE49-F238E27FC236}">
                <a16:creationId xmlns:a16="http://schemas.microsoft.com/office/drawing/2014/main" id="{42236DA1-3C61-6E36-A7F5-096E21E91D76}"/>
              </a:ext>
            </a:extLst>
          </p:cNvPr>
          <p:cNvSpPr txBox="1"/>
          <p:nvPr/>
        </p:nvSpPr>
        <p:spPr>
          <a:xfrm>
            <a:off x="1048780" y="178122"/>
            <a:ext cx="1627369" cy="523220"/>
          </a:xfrm>
          <a:prstGeom prst="rect">
            <a:avLst/>
          </a:prstGeom>
          <a:noFill/>
        </p:spPr>
        <p:txBody>
          <a:bodyPr wrap="none" rtlCol="0">
            <a:spAutoFit/>
          </a:bodyPr>
          <a:lstStyle/>
          <a:p>
            <a:pPr algn="ctr"/>
            <a:r>
              <a:rPr kumimoji="1" lang="zh-CN" altLang="en-US" sz="2800" b="1" dirty="0">
                <a:solidFill>
                  <a:schemeClr val="bg1"/>
                </a:solidFill>
                <a:latin typeface="宋体" panose="02010600030101010101" pitchFamily="2" charset="-122"/>
                <a:ea typeface="宋体" panose="02010600030101010101" pitchFamily="2" charset="-122"/>
              </a:rPr>
              <a:t>问题建模</a:t>
            </a:r>
          </a:p>
        </p:txBody>
      </p:sp>
      <p:pic>
        <p:nvPicPr>
          <p:cNvPr id="27" name="图片 26">
            <a:extLst>
              <a:ext uri="{FF2B5EF4-FFF2-40B4-BE49-F238E27FC236}">
                <a16:creationId xmlns:a16="http://schemas.microsoft.com/office/drawing/2014/main" id="{D05D8E49-E1C3-44BE-AAC3-61217B02DCD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355962" y="2807310"/>
            <a:ext cx="1414998" cy="1414998"/>
          </a:xfrm>
          <a:prstGeom prst="rect">
            <a:avLst/>
          </a:prstGeom>
        </p:spPr>
      </p:pic>
      <p:pic>
        <p:nvPicPr>
          <p:cNvPr id="30" name="图片 29">
            <a:extLst>
              <a:ext uri="{FF2B5EF4-FFF2-40B4-BE49-F238E27FC236}">
                <a16:creationId xmlns:a16="http://schemas.microsoft.com/office/drawing/2014/main" id="{30A51922-09D4-4BAC-81C8-315114C007C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914642" y="2807310"/>
            <a:ext cx="1414998" cy="1414998"/>
          </a:xfrm>
          <a:prstGeom prst="rect">
            <a:avLst/>
          </a:prstGeom>
        </p:spPr>
      </p:pic>
      <p:cxnSp>
        <p:nvCxnSpPr>
          <p:cNvPr id="56" name="直接箭头连接符 55">
            <a:extLst>
              <a:ext uri="{FF2B5EF4-FFF2-40B4-BE49-F238E27FC236}">
                <a16:creationId xmlns:a16="http://schemas.microsoft.com/office/drawing/2014/main" id="{F997AADC-9BAF-4432-8E13-AC45F722B2E7}"/>
              </a:ext>
            </a:extLst>
          </p:cNvPr>
          <p:cNvCxnSpPr>
            <a:cxnSpLocks/>
          </p:cNvCxnSpPr>
          <p:nvPr/>
        </p:nvCxnSpPr>
        <p:spPr>
          <a:xfrm flipH="1">
            <a:off x="4967466" y="3496836"/>
            <a:ext cx="1778000" cy="5117"/>
          </a:xfrm>
          <a:prstGeom prst="straightConnector1">
            <a:avLst/>
          </a:prstGeom>
          <a:ln w="254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76" name="文本框 75">
                <a:extLst>
                  <a:ext uri="{FF2B5EF4-FFF2-40B4-BE49-F238E27FC236}">
                    <a16:creationId xmlns:a16="http://schemas.microsoft.com/office/drawing/2014/main" id="{6ED81840-29E9-4E9E-AB97-2C9C015C7FC3}"/>
                  </a:ext>
                </a:extLst>
              </p:cNvPr>
              <p:cNvSpPr txBox="1"/>
              <p:nvPr/>
            </p:nvSpPr>
            <p:spPr>
              <a:xfrm>
                <a:off x="4941978" y="2931750"/>
                <a:ext cx="1884680" cy="400110"/>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altLang="zh-CN" sz="2000" b="1" i="1" smtClean="0">
                          <a:latin typeface="Cambria Math" panose="02040503050406030204" pitchFamily="18" charset="0"/>
                        </a:rPr>
                        <m:t>𝒚</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𝑺</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𝒙</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𝒏</m:t>
                      </m:r>
                    </m:oMath>
                  </m:oMathPara>
                </a14:m>
                <a:endParaRPr lang="en-US" altLang="zh-CN" sz="2000" b="1" dirty="0"/>
              </a:p>
            </p:txBody>
          </p:sp>
        </mc:Choice>
        <mc:Fallback>
          <p:sp>
            <p:nvSpPr>
              <p:cNvPr id="76" name="文本框 75">
                <a:extLst>
                  <a:ext uri="{FF2B5EF4-FFF2-40B4-BE49-F238E27FC236}">
                    <a16:creationId xmlns:a16="http://schemas.microsoft.com/office/drawing/2014/main" id="{6ED81840-29E9-4E9E-AB97-2C9C015C7FC3}"/>
                  </a:ext>
                </a:extLst>
              </p:cNvPr>
              <p:cNvSpPr txBox="1">
                <a:spLocks noRot="1" noChangeAspect="1" noMove="1" noResize="1" noEditPoints="1" noAdjustHandles="1" noChangeArrowheads="1" noChangeShapeType="1" noTextEdit="1"/>
              </p:cNvSpPr>
              <p:nvPr/>
            </p:nvSpPr>
            <p:spPr>
              <a:xfrm>
                <a:off x="4941978" y="2931750"/>
                <a:ext cx="1884680" cy="400110"/>
              </a:xfrm>
              <a:prstGeom prst="rect">
                <a:avLst/>
              </a:prstGeom>
              <a:blipFill>
                <a:blip r:embed="rId9"/>
                <a:stretch>
                  <a:fillRect b="-13636"/>
                </a:stretch>
              </a:blipFill>
            </p:spPr>
            <p:txBody>
              <a:bodyPr/>
              <a:lstStyle/>
              <a:p>
                <a:r>
                  <a:rPr lang="zh-CN" altLang="en-US">
                    <a:noFill/>
                  </a:rPr>
                  <a:t> </a:t>
                </a:r>
              </a:p>
            </p:txBody>
          </p:sp>
        </mc:Fallback>
      </mc:AlternateContent>
      <p:sp>
        <p:nvSpPr>
          <p:cNvPr id="79" name="文本框 78">
            <a:extLst>
              <a:ext uri="{FF2B5EF4-FFF2-40B4-BE49-F238E27FC236}">
                <a16:creationId xmlns:a16="http://schemas.microsoft.com/office/drawing/2014/main" id="{33802304-C0C4-4E83-865F-B9268DBDDD61}"/>
              </a:ext>
            </a:extLst>
          </p:cNvPr>
          <p:cNvSpPr txBox="1"/>
          <p:nvPr/>
        </p:nvSpPr>
        <p:spPr>
          <a:xfrm>
            <a:off x="560287" y="1036040"/>
            <a:ext cx="6499180" cy="523220"/>
          </a:xfrm>
          <a:prstGeom prst="rect">
            <a:avLst/>
          </a:prstGeom>
          <a:noFill/>
        </p:spPr>
        <p:txBody>
          <a:bodyPr wrap="square" rtlCol="0">
            <a:spAutoFit/>
          </a:bodyPr>
          <a:lstStyle/>
          <a:p>
            <a:pPr marL="342900" indent="-342900">
              <a:buFont typeface="Wingdings" panose="05000000000000000000" pitchFamily="2" charset="2"/>
              <a:buChar char="n"/>
            </a:pPr>
            <a:r>
              <a:rPr lang="zh-CN" altLang="en-US" sz="2800" b="1" dirty="0">
                <a:latin typeface="宋体" panose="02010600030101010101" pitchFamily="2" charset="-122"/>
                <a:ea typeface="宋体" panose="02010600030101010101" pitchFamily="2" charset="-122"/>
              </a:rPr>
              <a:t>如何从稀疏的采样恢复完整的地图？</a:t>
            </a:r>
          </a:p>
        </p:txBody>
      </p:sp>
      <mc:AlternateContent xmlns:mc="http://schemas.openxmlformats.org/markup-compatibility/2006">
        <mc:Choice xmlns:a14="http://schemas.microsoft.com/office/drawing/2010/main" Requires="a14">
          <p:sp>
            <p:nvSpPr>
              <p:cNvPr id="80" name="文本框 79">
                <a:extLst>
                  <a:ext uri="{FF2B5EF4-FFF2-40B4-BE49-F238E27FC236}">
                    <a16:creationId xmlns:a16="http://schemas.microsoft.com/office/drawing/2014/main" id="{4E77448E-DC90-46BE-A687-CEEFFD59EB63}"/>
                  </a:ext>
                </a:extLst>
              </p:cNvPr>
              <p:cNvSpPr txBox="1"/>
              <p:nvPr/>
            </p:nvSpPr>
            <p:spPr>
              <a:xfrm>
                <a:off x="3668672" y="4335456"/>
                <a:ext cx="746567" cy="400110"/>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altLang="zh-CN" sz="2000" b="1" i="1" smtClean="0">
                          <a:latin typeface="Cambria Math" panose="02040503050406030204" pitchFamily="18" charset="0"/>
                        </a:rPr>
                        <m:t>𝒙</m:t>
                      </m:r>
                    </m:oMath>
                  </m:oMathPara>
                </a14:m>
                <a:endParaRPr lang="en-US" altLang="zh-CN" sz="2000" b="1" dirty="0"/>
              </a:p>
            </p:txBody>
          </p:sp>
        </mc:Choice>
        <mc:Fallback>
          <p:sp>
            <p:nvSpPr>
              <p:cNvPr id="80" name="文本框 79">
                <a:extLst>
                  <a:ext uri="{FF2B5EF4-FFF2-40B4-BE49-F238E27FC236}">
                    <a16:creationId xmlns:a16="http://schemas.microsoft.com/office/drawing/2014/main" id="{4E77448E-DC90-46BE-A687-CEEFFD59EB63}"/>
                  </a:ext>
                </a:extLst>
              </p:cNvPr>
              <p:cNvSpPr txBox="1">
                <a:spLocks noRot="1" noChangeAspect="1" noMove="1" noResize="1" noEditPoints="1" noAdjustHandles="1" noChangeArrowheads="1" noChangeShapeType="1" noTextEdit="1"/>
              </p:cNvSpPr>
              <p:nvPr/>
            </p:nvSpPr>
            <p:spPr>
              <a:xfrm>
                <a:off x="3668672" y="4335456"/>
                <a:ext cx="746567" cy="400110"/>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81" name="文本框 80">
                <a:extLst>
                  <a:ext uri="{FF2B5EF4-FFF2-40B4-BE49-F238E27FC236}">
                    <a16:creationId xmlns:a16="http://schemas.microsoft.com/office/drawing/2014/main" id="{02A8EAFA-B3E8-480A-BCD7-57C1841CB4EB}"/>
                  </a:ext>
                </a:extLst>
              </p:cNvPr>
              <p:cNvSpPr txBox="1"/>
              <p:nvPr/>
            </p:nvSpPr>
            <p:spPr>
              <a:xfrm>
                <a:off x="7274683" y="4339403"/>
                <a:ext cx="648182" cy="400110"/>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altLang="zh-CN" sz="2000" b="1" i="1" dirty="0" smtClean="0">
                          <a:latin typeface="Cambria Math" panose="02040503050406030204" pitchFamily="18" charset="0"/>
                        </a:rPr>
                        <m:t>𝒚</m:t>
                      </m:r>
                    </m:oMath>
                  </m:oMathPara>
                </a14:m>
                <a:endParaRPr lang="zh-CN" altLang="en-US" sz="2000" b="1" dirty="0"/>
              </a:p>
            </p:txBody>
          </p:sp>
        </mc:Choice>
        <mc:Fallback>
          <p:sp>
            <p:nvSpPr>
              <p:cNvPr id="81" name="文本框 80">
                <a:extLst>
                  <a:ext uri="{FF2B5EF4-FFF2-40B4-BE49-F238E27FC236}">
                    <a16:creationId xmlns:a16="http://schemas.microsoft.com/office/drawing/2014/main" id="{02A8EAFA-B3E8-480A-BCD7-57C1841CB4EB}"/>
                  </a:ext>
                </a:extLst>
              </p:cNvPr>
              <p:cNvSpPr txBox="1">
                <a:spLocks noRot="1" noChangeAspect="1" noMove="1" noResize="1" noEditPoints="1" noAdjustHandles="1" noChangeArrowheads="1" noChangeShapeType="1" noTextEdit="1"/>
              </p:cNvSpPr>
              <p:nvPr/>
            </p:nvSpPr>
            <p:spPr>
              <a:xfrm>
                <a:off x="7274683" y="4339403"/>
                <a:ext cx="648182" cy="400110"/>
              </a:xfrm>
              <a:prstGeom prst="rect">
                <a:avLst/>
              </a:prstGeom>
              <a:blipFill>
                <a:blip r:embed="rId11"/>
                <a:stretch>
                  <a:fillRect b="-9231"/>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82" name="文本框 81">
                <a:extLst>
                  <a:ext uri="{FF2B5EF4-FFF2-40B4-BE49-F238E27FC236}">
                    <a16:creationId xmlns:a16="http://schemas.microsoft.com/office/drawing/2014/main" id="{53BE60E5-FDCF-445F-B8F1-41014831A5CF}"/>
                  </a:ext>
                </a:extLst>
              </p:cNvPr>
              <p:cNvSpPr txBox="1"/>
              <p:nvPr/>
            </p:nvSpPr>
            <p:spPr>
              <a:xfrm>
                <a:off x="1048780" y="1707266"/>
                <a:ext cx="9640440" cy="709490"/>
              </a:xfrm>
              <a:prstGeom prst="rect">
                <a:avLst/>
              </a:prstGeom>
              <a:noFill/>
            </p:spPr>
            <p:txBody>
              <a:bodyPr wrap="square" rtlCol="0">
                <a:spAutoFit/>
              </a:bodyPr>
              <a:lstStyle/>
              <a:p>
                <a:r>
                  <a:rPr lang="zh-CN" altLang="en-US" sz="2000" dirty="0">
                    <a:latin typeface="微软雅黑" panose="020B0503020204020204" pitchFamily="34" charset="-122"/>
                    <a:ea typeface="微软雅黑" panose="020B0503020204020204" pitchFamily="34" charset="-122"/>
                  </a:rPr>
                  <a:t>假设在一个</a:t>
                </a:r>
                <a14:m>
                  <m:oMath xmlns:m="http://schemas.openxmlformats.org/officeDocument/2006/math">
                    <m:r>
                      <a:rPr lang="en-US" altLang="zh-CN" sz="2000" i="1" dirty="0" smtClean="0">
                        <a:latin typeface="Cambria Math" panose="02040503050406030204" pitchFamily="18" charset="0"/>
                        <a:ea typeface="微软雅黑" panose="020B0503020204020204" pitchFamily="34" charset="-122"/>
                      </a:rPr>
                      <m:t>𝑁</m:t>
                    </m:r>
                    <m:r>
                      <a:rPr lang="en-US" altLang="zh-CN" sz="2000" b="0" i="1" dirty="0" smtClean="0">
                        <a:latin typeface="Cambria Math" panose="02040503050406030204" pitchFamily="18" charset="0"/>
                        <a:ea typeface="微软雅黑" panose="020B0503020204020204" pitchFamily="34" charset="-122"/>
                      </a:rPr>
                      <m:t>×</m:t>
                    </m:r>
                    <m:r>
                      <a:rPr lang="en-US" altLang="zh-CN" sz="2000" i="1" dirty="0" smtClean="0">
                        <a:latin typeface="Cambria Math" panose="02040503050406030204" pitchFamily="18" charset="0"/>
                        <a:ea typeface="微软雅黑" panose="020B0503020204020204" pitchFamily="34" charset="-122"/>
                      </a:rPr>
                      <m:t>𝑁</m:t>
                    </m:r>
                  </m:oMath>
                </a14:m>
                <a:r>
                  <a:rPr lang="zh-CN" altLang="en-US" sz="2000" dirty="0">
                    <a:latin typeface="微软雅黑" panose="020B0503020204020204" pitchFamily="34" charset="-122"/>
                    <a:ea typeface="微软雅黑" panose="020B0503020204020204" pitchFamily="34" charset="-122"/>
                  </a:rPr>
                  <a:t>的电磁地图中，每个像素代表当前位置的路径损失。</a:t>
                </a:r>
                <a14:m>
                  <m:oMath xmlns:m="http://schemas.openxmlformats.org/officeDocument/2006/math">
                    <m:r>
                      <a:rPr lang="en-US" altLang="zh-CN" sz="2000" b="0" i="1" smtClean="0">
                        <a:latin typeface="Cambria Math" panose="02040503050406030204" pitchFamily="18" charset="0"/>
                        <a:ea typeface="微软雅黑" panose="020B0503020204020204" pitchFamily="34" charset="-122"/>
                      </a:rPr>
                      <m:t>𝑥</m:t>
                    </m:r>
                  </m:oMath>
                </a14:m>
                <a:r>
                  <a:rPr lang="zh-CN" altLang="en-US" sz="2000" dirty="0">
                    <a:latin typeface="微软雅黑" panose="020B0503020204020204" pitchFamily="34" charset="-122"/>
                    <a:ea typeface="微软雅黑" panose="020B0503020204020204" pitchFamily="34" charset="-122"/>
                  </a:rPr>
                  <a:t>是路径损耗的真实分布，</a:t>
                </a:r>
                <a14:m>
                  <m:oMath xmlns:m="http://schemas.openxmlformats.org/officeDocument/2006/math">
                    <m:r>
                      <a:rPr lang="en-US" altLang="zh-CN" sz="2000" i="1" dirty="0" smtClean="0">
                        <a:latin typeface="Cambria Math" panose="02040503050406030204" pitchFamily="18" charset="0"/>
                        <a:ea typeface="微软雅黑" panose="020B0503020204020204" pitchFamily="34" charset="-122"/>
                      </a:rPr>
                      <m:t>𝑦</m:t>
                    </m:r>
                  </m:oMath>
                </a14:m>
                <a:r>
                  <a:rPr lang="zh-CN" altLang="en-US" sz="2000" dirty="0">
                    <a:latin typeface="微软雅黑" panose="020B0503020204020204" pitchFamily="34" charset="-122"/>
                    <a:ea typeface="微软雅黑" panose="020B0503020204020204" pitchFamily="34" charset="-122"/>
                  </a:rPr>
                  <a:t>是带有噪声的实际测量值，则可以定义一个采样操作符</a:t>
                </a:r>
                <a14:m>
                  <m:oMath xmlns:m="http://schemas.openxmlformats.org/officeDocument/2006/math">
                    <m:r>
                      <a:rPr lang="en-US" altLang="zh-CN" sz="2000" i="1" dirty="0" smtClean="0">
                        <a:latin typeface="Cambria Math" panose="02040503050406030204" pitchFamily="18" charset="0"/>
                        <a:ea typeface="微软雅黑" panose="020B0503020204020204" pitchFamily="34" charset="-122"/>
                      </a:rPr>
                      <m:t>𝑆</m:t>
                    </m:r>
                    <m:r>
                      <a:rPr lang="en-US" altLang="zh-CN" sz="2000" i="1" dirty="0" smtClean="0">
                        <a:latin typeface="Cambria Math" panose="02040503050406030204" pitchFamily="18" charset="0"/>
                        <a:ea typeface="微软雅黑" panose="020B0503020204020204" pitchFamily="34" charset="-122"/>
                      </a:rPr>
                      <m:t>(⋅)</m:t>
                    </m:r>
                    <m:r>
                      <a:rPr lang="zh-CN" altLang="en-US" sz="2000" i="1" dirty="0">
                        <a:latin typeface="Cambria Math" panose="02040503050406030204" pitchFamily="18" charset="0"/>
                        <a:ea typeface="微软雅黑" panose="020B0503020204020204" pitchFamily="34" charset="-122"/>
                      </a:rPr>
                      <m:t>，</m:t>
                    </m:r>
                    <m:r>
                      <a:rPr lang="zh-CN" altLang="en-US" sz="2000" i="1" dirty="0" smtClean="0">
                        <a:latin typeface="Cambria Math" panose="02040503050406030204" pitchFamily="18" charset="0"/>
                        <a:ea typeface="微软雅黑" panose="020B0503020204020204" pitchFamily="34" charset="-122"/>
                      </a:rPr>
                      <m:t>有</m:t>
                    </m:r>
                  </m:oMath>
                </a14:m>
                <a:r>
                  <a:rPr lang="zh-CN" altLang="en-US" sz="2000" dirty="0">
                    <a:latin typeface="微软雅黑" panose="020B0503020204020204" pitchFamily="34" charset="-122"/>
                    <a:ea typeface="微软雅黑" panose="020B0503020204020204" pitchFamily="34" charset="-122"/>
                  </a:rPr>
                  <a:t>：</a:t>
                </a:r>
              </a:p>
            </p:txBody>
          </p:sp>
        </mc:Choice>
        <mc:Fallback>
          <p:sp>
            <p:nvSpPr>
              <p:cNvPr id="82" name="文本框 81">
                <a:extLst>
                  <a:ext uri="{FF2B5EF4-FFF2-40B4-BE49-F238E27FC236}">
                    <a16:creationId xmlns:a16="http://schemas.microsoft.com/office/drawing/2014/main" id="{53BE60E5-FDCF-445F-B8F1-41014831A5CF}"/>
                  </a:ext>
                </a:extLst>
              </p:cNvPr>
              <p:cNvSpPr txBox="1">
                <a:spLocks noRot="1" noChangeAspect="1" noMove="1" noResize="1" noEditPoints="1" noAdjustHandles="1" noChangeArrowheads="1" noChangeShapeType="1" noTextEdit="1"/>
              </p:cNvSpPr>
              <p:nvPr/>
            </p:nvSpPr>
            <p:spPr>
              <a:xfrm>
                <a:off x="1048780" y="1707266"/>
                <a:ext cx="9640440" cy="709490"/>
              </a:xfrm>
              <a:prstGeom prst="rect">
                <a:avLst/>
              </a:prstGeom>
              <a:blipFill>
                <a:blip r:embed="rId12"/>
                <a:stretch>
                  <a:fillRect l="-633" t="-4310" r="-696" b="-14655"/>
                </a:stretch>
              </a:blipFill>
            </p:spPr>
            <p:txBody>
              <a:bodyPr/>
              <a:lstStyle/>
              <a:p>
                <a:r>
                  <a:rPr lang="zh-CN" altLang="en-US">
                    <a:noFill/>
                  </a:rPr>
                  <a:t> </a:t>
                </a:r>
              </a:p>
            </p:txBody>
          </p:sp>
        </mc:Fallback>
      </mc:AlternateContent>
      <p:sp>
        <p:nvSpPr>
          <p:cNvPr id="84" name="文本框 83">
            <a:extLst>
              <a:ext uri="{FF2B5EF4-FFF2-40B4-BE49-F238E27FC236}">
                <a16:creationId xmlns:a16="http://schemas.microsoft.com/office/drawing/2014/main" id="{5D881BFE-1D2B-433E-B920-549FE07FC7DF}"/>
              </a:ext>
            </a:extLst>
          </p:cNvPr>
          <p:cNvSpPr txBox="1"/>
          <p:nvPr/>
        </p:nvSpPr>
        <p:spPr>
          <a:xfrm>
            <a:off x="1048780" y="5026586"/>
            <a:ext cx="9640440" cy="400110"/>
          </a:xfrm>
          <a:prstGeom prst="rect">
            <a:avLst/>
          </a:prstGeom>
          <a:noFill/>
        </p:spPr>
        <p:txBody>
          <a:bodyPr wrap="square" rtlCol="0">
            <a:spAutoFit/>
          </a:bodyPr>
          <a:lstStyle/>
          <a:p>
            <a:r>
              <a:rPr lang="zh-CN" altLang="en-US" sz="2000" dirty="0">
                <a:latin typeface="微软雅黑" panose="020B0503020204020204" pitchFamily="34" charset="-122"/>
                <a:ea typeface="微软雅黑" panose="020B0503020204020204" pitchFamily="34" charset="-122"/>
              </a:rPr>
              <a:t>其中的</a:t>
            </a:r>
            <a:r>
              <a:rPr lang="en-US" altLang="zh-CN" sz="2000" dirty="0">
                <a:latin typeface="微软雅黑" panose="020B0503020204020204" pitchFamily="34" charset="-122"/>
                <a:ea typeface="微软雅黑" panose="020B0503020204020204" pitchFamily="34" charset="-122"/>
              </a:rPr>
              <a:t>y=S(x)+n</a:t>
            </a:r>
            <a:r>
              <a:rPr lang="zh-CN" altLang="en-US" sz="2000" dirty="0">
                <a:latin typeface="微软雅黑" panose="020B0503020204020204" pitchFamily="34" charset="-122"/>
                <a:ea typeface="微软雅黑" panose="020B0503020204020204" pitchFamily="34" charset="-122"/>
              </a:rPr>
              <a:t>可以表述为等价的贝叶斯逆问题：</a:t>
            </a:r>
          </a:p>
        </p:txBody>
      </p:sp>
      <mc:AlternateContent xmlns:mc="http://schemas.openxmlformats.org/markup-compatibility/2006">
        <mc:Choice xmlns:a14="http://schemas.microsoft.com/office/drawing/2010/main" Requires="a14">
          <p:sp>
            <p:nvSpPr>
              <p:cNvPr id="85" name="文本框 84">
                <a:extLst>
                  <a:ext uri="{FF2B5EF4-FFF2-40B4-BE49-F238E27FC236}">
                    <a16:creationId xmlns:a16="http://schemas.microsoft.com/office/drawing/2014/main" id="{24DF09BA-9BF3-4CDF-8FFA-6CEDBF045B52}"/>
                  </a:ext>
                </a:extLst>
              </p:cNvPr>
              <p:cNvSpPr txBox="1"/>
              <p:nvPr/>
            </p:nvSpPr>
            <p:spPr>
              <a:xfrm>
                <a:off x="988468" y="5489630"/>
                <a:ext cx="9791700" cy="411779"/>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altLang="zh-CN" sz="2000" b="1" i="1" smtClean="0">
                          <a:latin typeface="Cambria Math" panose="02040503050406030204" pitchFamily="18" charset="0"/>
                        </a:rPr>
                        <m:t>𝒚</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𝑨𝒙</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𝒏</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𝑨</m:t>
                      </m:r>
                      <m:r>
                        <a:rPr lang="en-US" altLang="zh-CN" sz="2000" b="1" i="1" smtClean="0">
                          <a:latin typeface="Cambria Math" panose="02040503050406030204" pitchFamily="18" charset="0"/>
                        </a:rPr>
                        <m:t>∈</m:t>
                      </m:r>
                      <m:sSup>
                        <m:sSupPr>
                          <m:ctrlPr>
                            <a:rPr lang="en-US" altLang="zh-CN" sz="2000" b="1" i="1" smtClean="0">
                              <a:latin typeface="Cambria Math" panose="02040503050406030204" pitchFamily="18" charset="0"/>
                            </a:rPr>
                          </m:ctrlPr>
                        </m:sSupPr>
                        <m:e>
                          <m:r>
                            <a:rPr lang="en-US" altLang="zh-CN" sz="2000" b="1" i="1" smtClean="0">
                              <a:latin typeface="Cambria Math" panose="02040503050406030204" pitchFamily="18" charset="0"/>
                            </a:rPr>
                            <m:t>𝑹</m:t>
                          </m:r>
                        </m:e>
                        <m:sup>
                          <m:r>
                            <a:rPr lang="en-US" altLang="zh-CN" sz="2000" b="1" i="1" smtClean="0">
                              <a:latin typeface="Cambria Math" panose="02040503050406030204" pitchFamily="18" charset="0"/>
                            </a:rPr>
                            <m:t>𝒅</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𝑫</m:t>
                          </m:r>
                        </m:sup>
                      </m:sSup>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𝒙</m:t>
                      </m:r>
                      <m:r>
                        <a:rPr lang="en-US" altLang="zh-CN" sz="2000" b="1" i="1" smtClean="0">
                          <a:latin typeface="Cambria Math" panose="02040503050406030204" pitchFamily="18" charset="0"/>
                        </a:rPr>
                        <m:t>∈</m:t>
                      </m:r>
                      <m:sSup>
                        <m:sSupPr>
                          <m:ctrlPr>
                            <a:rPr lang="en-US" altLang="zh-CN" sz="2000" b="1" i="1" smtClean="0">
                              <a:latin typeface="Cambria Math" panose="02040503050406030204" pitchFamily="18" charset="0"/>
                            </a:rPr>
                          </m:ctrlPr>
                        </m:sSupPr>
                        <m:e>
                          <m:r>
                            <a:rPr lang="en-US" altLang="zh-CN" sz="2000" b="1" i="1" smtClean="0">
                              <a:latin typeface="Cambria Math" panose="02040503050406030204" pitchFamily="18" charset="0"/>
                            </a:rPr>
                            <m:t>𝑹</m:t>
                          </m:r>
                        </m:e>
                        <m:sup>
                          <m:r>
                            <a:rPr lang="en-US" altLang="zh-CN" sz="2000" b="1" i="1" smtClean="0">
                              <a:latin typeface="Cambria Math" panose="02040503050406030204" pitchFamily="18" charset="0"/>
                            </a:rPr>
                            <m:t>𝑫</m:t>
                          </m:r>
                        </m:sup>
                      </m:sSup>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𝒚</m:t>
                      </m:r>
                      <m:r>
                        <a:rPr lang="en-US" altLang="zh-CN" sz="2000" b="1" i="1" smtClean="0">
                          <a:latin typeface="Cambria Math" panose="02040503050406030204" pitchFamily="18" charset="0"/>
                        </a:rPr>
                        <m:t>∈</m:t>
                      </m:r>
                      <m:sSup>
                        <m:sSupPr>
                          <m:ctrlPr>
                            <a:rPr lang="en-US" altLang="zh-CN" sz="2000" b="1" i="1" smtClean="0">
                              <a:latin typeface="Cambria Math" panose="02040503050406030204" pitchFamily="18" charset="0"/>
                            </a:rPr>
                          </m:ctrlPr>
                        </m:sSupPr>
                        <m:e>
                          <m:r>
                            <a:rPr lang="en-US" altLang="zh-CN" sz="2000" b="1" i="1" smtClean="0">
                              <a:latin typeface="Cambria Math" panose="02040503050406030204" pitchFamily="18" charset="0"/>
                            </a:rPr>
                            <m:t>𝑹</m:t>
                          </m:r>
                        </m:e>
                        <m:sup>
                          <m:r>
                            <a:rPr lang="en-US" altLang="zh-CN" sz="2000" b="1" i="1" smtClean="0">
                              <a:latin typeface="Cambria Math" panose="02040503050406030204" pitchFamily="18" charset="0"/>
                            </a:rPr>
                            <m:t>𝒅</m:t>
                          </m:r>
                        </m:sup>
                      </m:sSup>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𝒅</m:t>
                      </m:r>
                      <m:r>
                        <a:rPr lang="en-US" altLang="zh-CN" sz="2000" b="1" i="1" smtClean="0">
                          <a:latin typeface="Cambria Math" panose="02040503050406030204" pitchFamily="18" charset="0"/>
                        </a:rPr>
                        <m:t>&lt;</m:t>
                      </m:r>
                      <m:r>
                        <a:rPr lang="en-US" altLang="zh-CN" sz="2000" b="1" i="1" smtClean="0">
                          <a:latin typeface="Cambria Math" panose="02040503050406030204" pitchFamily="18" charset="0"/>
                        </a:rPr>
                        <m:t>𝑫</m:t>
                      </m:r>
                    </m:oMath>
                  </m:oMathPara>
                </a14:m>
                <a:endParaRPr lang="en-US" altLang="zh-CN" sz="2000" b="1" dirty="0"/>
              </a:p>
            </p:txBody>
          </p:sp>
        </mc:Choice>
        <mc:Fallback>
          <p:sp>
            <p:nvSpPr>
              <p:cNvPr id="85" name="文本框 84">
                <a:extLst>
                  <a:ext uri="{FF2B5EF4-FFF2-40B4-BE49-F238E27FC236}">
                    <a16:creationId xmlns:a16="http://schemas.microsoft.com/office/drawing/2014/main" id="{24DF09BA-9BF3-4CDF-8FFA-6CEDBF045B52}"/>
                  </a:ext>
                </a:extLst>
              </p:cNvPr>
              <p:cNvSpPr txBox="1">
                <a:spLocks noRot="1" noChangeAspect="1" noMove="1" noResize="1" noEditPoints="1" noAdjustHandles="1" noChangeArrowheads="1" noChangeShapeType="1" noTextEdit="1"/>
              </p:cNvSpPr>
              <p:nvPr/>
            </p:nvSpPr>
            <p:spPr>
              <a:xfrm>
                <a:off x="988468" y="5489630"/>
                <a:ext cx="9791700" cy="411779"/>
              </a:xfrm>
              <a:prstGeom prst="rect">
                <a:avLst/>
              </a:prstGeom>
              <a:blipFill>
                <a:blip r:embed="rId13"/>
                <a:stretch>
                  <a:fillRect b="-8955"/>
                </a:stretch>
              </a:blipFill>
            </p:spPr>
            <p:txBody>
              <a:bodyPr/>
              <a:lstStyle/>
              <a:p>
                <a:r>
                  <a:rPr lang="zh-CN" altLang="en-US">
                    <a:noFill/>
                  </a:rPr>
                  <a:t> </a:t>
                </a:r>
              </a:p>
            </p:txBody>
          </p:sp>
        </mc:Fallback>
      </mc:AlternateContent>
    </p:spTree>
    <p:custDataLst>
      <p:tags r:id="rId1"/>
    </p:custDataLst>
    <p:extLst>
      <p:ext uri="{BB962C8B-B14F-4D97-AF65-F5344CB8AC3E}">
        <p14:creationId xmlns:p14="http://schemas.microsoft.com/office/powerpoint/2010/main" val="1190162603"/>
      </p:ext>
    </p:extLst>
  </p:cSld>
  <p:clrMapOvr>
    <a:masterClrMapping/>
  </p:clrMapOvr>
  <p:transition advTm="58902"/>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BF998C-3C04-F3A1-9A9C-EBE3F43E90D1}"/>
            </a:ext>
          </a:extLst>
        </p:cNvPr>
        <p:cNvGrpSpPr/>
        <p:nvPr/>
      </p:nvGrpSpPr>
      <p:grpSpPr>
        <a:xfrm>
          <a:off x="0" y="0"/>
          <a:ext cx="0" cy="0"/>
          <a:chOff x="0" y="0"/>
          <a:chExt cx="0" cy="0"/>
        </a:xfrm>
      </p:grpSpPr>
      <p:sp>
        <p:nvSpPr>
          <p:cNvPr id="42" name="矩形 41">
            <a:extLst>
              <a:ext uri="{FF2B5EF4-FFF2-40B4-BE49-F238E27FC236}">
                <a16:creationId xmlns:a16="http://schemas.microsoft.com/office/drawing/2014/main" id="{C09B0794-3005-B5B0-3186-449125D2D097}"/>
              </a:ext>
            </a:extLst>
          </p:cNvPr>
          <p:cNvSpPr/>
          <p:nvPr/>
        </p:nvSpPr>
        <p:spPr>
          <a:xfrm>
            <a:off x="0" y="6396335"/>
            <a:ext cx="12192000" cy="46166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矩形 13">
            <a:extLst>
              <a:ext uri="{FF2B5EF4-FFF2-40B4-BE49-F238E27FC236}">
                <a16:creationId xmlns:a16="http://schemas.microsoft.com/office/drawing/2014/main" id="{4A91AA0C-03DF-B88E-E805-A5A51AE6BE88}"/>
              </a:ext>
            </a:extLst>
          </p:cNvPr>
          <p:cNvSpPr/>
          <p:nvPr/>
        </p:nvSpPr>
        <p:spPr>
          <a:xfrm>
            <a:off x="0" y="0"/>
            <a:ext cx="12192000" cy="9838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16" name="图片 15">
            <a:extLst>
              <a:ext uri="{FF2B5EF4-FFF2-40B4-BE49-F238E27FC236}">
                <a16:creationId xmlns:a16="http://schemas.microsoft.com/office/drawing/2014/main" id="{23163834-55AB-4FD5-DFE7-BB3DC96F0587}"/>
              </a:ext>
            </a:extLst>
          </p:cNvPr>
          <p:cNvPicPr>
            <a:picLocks noChangeAspect="1"/>
          </p:cNvPicPr>
          <p:nvPr/>
        </p:nvPicPr>
        <p:blipFill>
          <a:blip r:embed="rId4" cstate="screen">
            <a:alphaModFix amt="70000"/>
          </a:blip>
          <a:stretch>
            <a:fillRect/>
          </a:stretch>
        </p:blipFill>
        <p:spPr>
          <a:xfrm>
            <a:off x="9467010" y="271210"/>
            <a:ext cx="2316446" cy="459707"/>
          </a:xfrm>
          <a:prstGeom prst="rect">
            <a:avLst/>
          </a:prstGeom>
        </p:spPr>
      </p:pic>
      <p:pic>
        <p:nvPicPr>
          <p:cNvPr id="18" name="图片 17">
            <a:extLst>
              <a:ext uri="{FF2B5EF4-FFF2-40B4-BE49-F238E27FC236}">
                <a16:creationId xmlns:a16="http://schemas.microsoft.com/office/drawing/2014/main" id="{951452D7-3B91-CB89-9E28-BE17BF3212C1}"/>
              </a:ext>
            </a:extLst>
          </p:cNvPr>
          <p:cNvPicPr>
            <a:picLocks noChangeAspect="1"/>
          </p:cNvPicPr>
          <p:nvPr/>
        </p:nvPicPr>
        <p:blipFill>
          <a:blip r:embed="rId5" cstate="screen">
            <a:alphaModFix amt="50000"/>
          </a:blip>
          <a:stretch>
            <a:fillRect/>
          </a:stretch>
        </p:blipFill>
        <p:spPr>
          <a:xfrm>
            <a:off x="363237" y="6490047"/>
            <a:ext cx="2580056" cy="316733"/>
          </a:xfrm>
          <a:prstGeom prst="rect">
            <a:avLst/>
          </a:prstGeom>
          <a:noFill/>
          <a:effectLst/>
        </p:spPr>
      </p:pic>
      <p:pic>
        <p:nvPicPr>
          <p:cNvPr id="24" name="图片 23">
            <a:extLst>
              <a:ext uri="{FF2B5EF4-FFF2-40B4-BE49-F238E27FC236}">
                <a16:creationId xmlns:a16="http://schemas.microsoft.com/office/drawing/2014/main" id="{1631742E-482A-F88D-96AF-66CDBA023943}"/>
              </a:ext>
            </a:extLst>
          </p:cNvPr>
          <p:cNvPicPr>
            <a:picLocks noChangeAspect="1"/>
          </p:cNvPicPr>
          <p:nvPr/>
        </p:nvPicPr>
        <p:blipFill>
          <a:blip r:embed="rId6" cstate="screen">
            <a:alphaModFix amt="50000"/>
          </a:blip>
          <a:stretch>
            <a:fillRect/>
          </a:stretch>
        </p:blipFill>
        <p:spPr>
          <a:xfrm>
            <a:off x="8896865" y="6530957"/>
            <a:ext cx="3038389" cy="185483"/>
          </a:xfrm>
          <a:prstGeom prst="rect">
            <a:avLst/>
          </a:prstGeom>
        </p:spPr>
      </p:pic>
      <p:sp>
        <p:nvSpPr>
          <p:cNvPr id="2" name="文本框 1">
            <a:extLst>
              <a:ext uri="{FF2B5EF4-FFF2-40B4-BE49-F238E27FC236}">
                <a16:creationId xmlns:a16="http://schemas.microsoft.com/office/drawing/2014/main" id="{9C67F91F-FAA2-2715-17E0-DB058C610D21}"/>
              </a:ext>
            </a:extLst>
          </p:cNvPr>
          <p:cNvSpPr txBox="1"/>
          <p:nvPr/>
        </p:nvSpPr>
        <p:spPr>
          <a:xfrm>
            <a:off x="262770" y="230332"/>
            <a:ext cx="595035" cy="523220"/>
          </a:xfrm>
          <a:prstGeom prst="rect">
            <a:avLst/>
          </a:prstGeom>
          <a:noFill/>
        </p:spPr>
        <p:txBody>
          <a:bodyPr wrap="none" rtlCol="0">
            <a:spAutoFit/>
          </a:bodyPr>
          <a:lstStyle/>
          <a:p>
            <a:r>
              <a:rPr kumimoji="1" lang="en-US" altLang="zh-CN" sz="2800" b="1" dirty="0">
                <a:solidFill>
                  <a:schemeClr val="bg1"/>
                </a:solidFill>
                <a:effectLst>
                  <a:outerShdw blurRad="50800" dist="38100" dir="5400000" algn="t" rotWithShape="0">
                    <a:prstClr val="black">
                      <a:alpha val="40000"/>
                    </a:prstClr>
                  </a:outerShdw>
                </a:effectLst>
                <a:latin typeface="Source Han Sans SC" panose="020B0500000000000000" pitchFamily="34" charset="-128"/>
                <a:ea typeface="Source Han Sans SC" panose="020B0500000000000000" pitchFamily="34" charset="-128"/>
              </a:rPr>
              <a:t>02</a:t>
            </a:r>
            <a:endParaRPr kumimoji="1" lang="zh-CN" altLang="en-US" sz="2800" b="1" dirty="0">
              <a:solidFill>
                <a:schemeClr val="bg1"/>
              </a:solidFill>
              <a:effectLst>
                <a:outerShdw blurRad="50800" dist="38100" dir="5400000" algn="t" rotWithShape="0">
                  <a:prstClr val="black">
                    <a:alpha val="40000"/>
                  </a:prstClr>
                </a:outerShdw>
              </a:effectLst>
              <a:latin typeface="Source Han Sans SC" panose="020B0500000000000000" pitchFamily="34" charset="-128"/>
              <a:ea typeface="Source Han Sans SC" panose="020B0500000000000000" pitchFamily="34" charset="-128"/>
            </a:endParaRPr>
          </a:p>
        </p:txBody>
      </p:sp>
      <p:cxnSp>
        <p:nvCxnSpPr>
          <p:cNvPr id="5" name="直线连接符 4">
            <a:extLst>
              <a:ext uri="{FF2B5EF4-FFF2-40B4-BE49-F238E27FC236}">
                <a16:creationId xmlns:a16="http://schemas.microsoft.com/office/drawing/2014/main" id="{4286983E-75F5-50F5-49CC-BB7DEF9D3059}"/>
              </a:ext>
            </a:extLst>
          </p:cNvPr>
          <p:cNvCxnSpPr/>
          <p:nvPr/>
        </p:nvCxnSpPr>
        <p:spPr>
          <a:xfrm>
            <a:off x="975691" y="282542"/>
            <a:ext cx="0" cy="4188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5" name="文本框 24">
            <a:extLst>
              <a:ext uri="{FF2B5EF4-FFF2-40B4-BE49-F238E27FC236}">
                <a16:creationId xmlns:a16="http://schemas.microsoft.com/office/drawing/2014/main" id="{42236DA1-3C61-6E36-A7F5-096E21E91D76}"/>
              </a:ext>
            </a:extLst>
          </p:cNvPr>
          <p:cNvSpPr txBox="1"/>
          <p:nvPr/>
        </p:nvSpPr>
        <p:spPr>
          <a:xfrm>
            <a:off x="1048780" y="178122"/>
            <a:ext cx="1627369" cy="523220"/>
          </a:xfrm>
          <a:prstGeom prst="rect">
            <a:avLst/>
          </a:prstGeom>
          <a:noFill/>
        </p:spPr>
        <p:txBody>
          <a:bodyPr wrap="none" rtlCol="0">
            <a:spAutoFit/>
          </a:bodyPr>
          <a:lstStyle/>
          <a:p>
            <a:pPr algn="ctr"/>
            <a:r>
              <a:rPr kumimoji="1" lang="zh-CN" altLang="en-US" sz="2800" b="1" dirty="0">
                <a:solidFill>
                  <a:schemeClr val="bg1"/>
                </a:solidFill>
                <a:latin typeface="宋体" panose="02010600030101010101" pitchFamily="2" charset="-122"/>
                <a:ea typeface="宋体" panose="02010600030101010101" pitchFamily="2" charset="-122"/>
              </a:rPr>
              <a:t>问题建模</a:t>
            </a:r>
          </a:p>
        </p:txBody>
      </p:sp>
      <p:sp>
        <p:nvSpPr>
          <p:cNvPr id="79" name="文本框 78">
            <a:extLst>
              <a:ext uri="{FF2B5EF4-FFF2-40B4-BE49-F238E27FC236}">
                <a16:creationId xmlns:a16="http://schemas.microsoft.com/office/drawing/2014/main" id="{33802304-C0C4-4E83-865F-B9268DBDDD61}"/>
              </a:ext>
            </a:extLst>
          </p:cNvPr>
          <p:cNvSpPr txBox="1"/>
          <p:nvPr/>
        </p:nvSpPr>
        <p:spPr>
          <a:xfrm>
            <a:off x="560287" y="1036040"/>
            <a:ext cx="6499180" cy="523220"/>
          </a:xfrm>
          <a:prstGeom prst="rect">
            <a:avLst/>
          </a:prstGeom>
          <a:noFill/>
        </p:spPr>
        <p:txBody>
          <a:bodyPr wrap="square" rtlCol="0">
            <a:spAutoFit/>
          </a:bodyPr>
          <a:lstStyle/>
          <a:p>
            <a:pPr marL="342900" indent="-342900">
              <a:buFont typeface="Wingdings" panose="05000000000000000000" pitchFamily="2" charset="2"/>
              <a:buChar char="n"/>
            </a:pPr>
            <a:r>
              <a:rPr lang="zh-CN" altLang="en-US" sz="2800" b="1" dirty="0">
                <a:latin typeface="宋体" panose="02010600030101010101" pitchFamily="2" charset="-122"/>
                <a:ea typeface="宋体" panose="02010600030101010101" pitchFamily="2" charset="-122"/>
              </a:rPr>
              <a:t>如何从稀疏的采样恢复完整的地图？</a:t>
            </a:r>
          </a:p>
        </p:txBody>
      </p:sp>
      <p:sp>
        <p:nvSpPr>
          <p:cNvPr id="84" name="文本框 83">
            <a:extLst>
              <a:ext uri="{FF2B5EF4-FFF2-40B4-BE49-F238E27FC236}">
                <a16:creationId xmlns:a16="http://schemas.microsoft.com/office/drawing/2014/main" id="{5D881BFE-1D2B-433E-B920-549FE07FC7DF}"/>
              </a:ext>
            </a:extLst>
          </p:cNvPr>
          <p:cNvSpPr txBox="1"/>
          <p:nvPr/>
        </p:nvSpPr>
        <p:spPr>
          <a:xfrm>
            <a:off x="1048780" y="1791482"/>
            <a:ext cx="9640440" cy="400110"/>
          </a:xfrm>
          <a:prstGeom prst="rect">
            <a:avLst/>
          </a:prstGeom>
          <a:noFill/>
        </p:spPr>
        <p:txBody>
          <a:bodyPr wrap="square" rtlCol="0">
            <a:spAutoFit/>
          </a:bodyPr>
          <a:lstStyle/>
          <a:p>
            <a:r>
              <a:rPr lang="zh-CN" altLang="en-US" sz="2000" dirty="0">
                <a:latin typeface="微软雅黑" panose="020B0503020204020204" pitchFamily="34" charset="-122"/>
                <a:ea typeface="微软雅黑" panose="020B0503020204020204" pitchFamily="34" charset="-122"/>
              </a:rPr>
              <a:t>其中的</a:t>
            </a:r>
            <a:r>
              <a:rPr lang="en-US" altLang="zh-CN" sz="2000" dirty="0">
                <a:latin typeface="微软雅黑" panose="020B0503020204020204" pitchFamily="34" charset="-122"/>
                <a:ea typeface="微软雅黑" panose="020B0503020204020204" pitchFamily="34" charset="-122"/>
              </a:rPr>
              <a:t>y=S(x)+n</a:t>
            </a:r>
            <a:r>
              <a:rPr lang="zh-CN" altLang="en-US" sz="2000" dirty="0">
                <a:latin typeface="微软雅黑" panose="020B0503020204020204" pitchFamily="34" charset="-122"/>
                <a:ea typeface="微软雅黑" panose="020B0503020204020204" pitchFamily="34" charset="-122"/>
              </a:rPr>
              <a:t>可以表述为等价的贝叶斯逆问题：</a:t>
            </a:r>
          </a:p>
        </p:txBody>
      </p:sp>
      <mc:AlternateContent xmlns:mc="http://schemas.openxmlformats.org/markup-compatibility/2006">
        <mc:Choice xmlns:a14="http://schemas.microsoft.com/office/drawing/2010/main" Requires="a14">
          <p:sp>
            <p:nvSpPr>
              <p:cNvPr id="22" name="文本框 21">
                <a:extLst>
                  <a:ext uri="{FF2B5EF4-FFF2-40B4-BE49-F238E27FC236}">
                    <a16:creationId xmlns:a16="http://schemas.microsoft.com/office/drawing/2014/main" id="{6593207C-2CCC-47E4-A5D9-B5D2E0457CCE}"/>
                  </a:ext>
                </a:extLst>
              </p:cNvPr>
              <p:cNvSpPr txBox="1"/>
              <p:nvPr/>
            </p:nvSpPr>
            <p:spPr>
              <a:xfrm>
                <a:off x="1048779" y="2750547"/>
                <a:ext cx="10230749" cy="735009"/>
              </a:xfrm>
              <a:prstGeom prst="rect">
                <a:avLst/>
              </a:prstGeom>
              <a:noFill/>
            </p:spPr>
            <p:txBody>
              <a:bodyPr wrap="square" rtlCol="0">
                <a:spAutoFit/>
              </a:bodyPr>
              <a:lstStyle/>
              <a:p>
                <a14:m>
                  <m:oMath xmlns:m="http://schemas.openxmlformats.org/officeDocument/2006/math">
                    <m:r>
                      <a:rPr lang="en-US" altLang="zh-CN" sz="2000" b="1" i="1" dirty="0" smtClean="0">
                        <a:latin typeface="Cambria Math" panose="02040503050406030204" pitchFamily="18" charset="0"/>
                        <a:ea typeface="微软雅黑" panose="020B0503020204020204" pitchFamily="34" charset="-122"/>
                      </a:rPr>
                      <m:t>𝑨</m:t>
                    </m:r>
                  </m:oMath>
                </a14:m>
                <a:r>
                  <a:rPr lang="zh-CN" altLang="en-US" sz="2000" dirty="0">
                    <a:latin typeface="微软雅黑" panose="020B0503020204020204" pitchFamily="34" charset="-122"/>
                    <a:ea typeface="微软雅黑" panose="020B0503020204020204" pitchFamily="34" charset="-122"/>
                  </a:rPr>
                  <a:t>是掩码矩阵，若</a:t>
                </a:r>
                <a14:m>
                  <m:oMath xmlns:m="http://schemas.openxmlformats.org/officeDocument/2006/math">
                    <m:sSub>
                      <m:sSubPr>
                        <m:ctrlPr>
                          <a:rPr lang="en-US" altLang="zh-CN" sz="2000" b="0" i="1" smtClean="0">
                            <a:latin typeface="Cambria Math" panose="02040503050406030204" pitchFamily="18" charset="0"/>
                            <a:ea typeface="微软雅黑" panose="020B0503020204020204" pitchFamily="34" charset="-122"/>
                          </a:rPr>
                        </m:ctrlPr>
                      </m:sSubPr>
                      <m:e>
                        <m:r>
                          <a:rPr lang="en-US" altLang="zh-CN" sz="2000" b="0" i="1" smtClean="0">
                            <a:latin typeface="Cambria Math" panose="02040503050406030204" pitchFamily="18" charset="0"/>
                            <a:ea typeface="微软雅黑" panose="020B0503020204020204" pitchFamily="34" charset="-122"/>
                          </a:rPr>
                          <m:t>𝐴</m:t>
                        </m:r>
                      </m:e>
                      <m:sub>
                        <m:r>
                          <a:rPr lang="en-US" altLang="zh-CN" sz="2000" b="0" i="1" smtClean="0">
                            <a:latin typeface="Cambria Math" panose="02040503050406030204" pitchFamily="18" charset="0"/>
                            <a:ea typeface="微软雅黑" panose="020B0503020204020204" pitchFamily="34" charset="-122"/>
                          </a:rPr>
                          <m:t>𝑖</m:t>
                        </m:r>
                        <m:r>
                          <a:rPr lang="en-US" altLang="zh-CN" sz="2000" b="0" i="1" smtClean="0">
                            <a:latin typeface="Cambria Math" panose="02040503050406030204" pitchFamily="18" charset="0"/>
                            <a:ea typeface="微软雅黑" panose="020B0503020204020204" pitchFamily="34" charset="-122"/>
                          </a:rPr>
                          <m:t>,</m:t>
                        </m:r>
                        <m:r>
                          <a:rPr lang="en-US" altLang="zh-CN" sz="2000" b="0" i="1" smtClean="0">
                            <a:latin typeface="Cambria Math" panose="02040503050406030204" pitchFamily="18" charset="0"/>
                            <a:ea typeface="微软雅黑" panose="020B0503020204020204" pitchFamily="34" charset="-122"/>
                          </a:rPr>
                          <m:t>𝑗</m:t>
                        </m:r>
                      </m:sub>
                    </m:sSub>
                    <m:r>
                      <a:rPr lang="en-US" altLang="zh-CN" sz="2000" b="0" i="1" smtClean="0">
                        <a:latin typeface="Cambria Math" panose="02040503050406030204" pitchFamily="18" charset="0"/>
                        <a:ea typeface="微软雅黑" panose="020B0503020204020204" pitchFamily="34" charset="-122"/>
                      </a:rPr>
                      <m:t>=0</m:t>
                    </m:r>
                    <m:r>
                      <a:rPr lang="zh-CN" altLang="en-US" sz="2000" i="1">
                        <a:latin typeface="Cambria Math" panose="02040503050406030204" pitchFamily="18" charset="0"/>
                        <a:ea typeface="微软雅黑" panose="020B0503020204020204" pitchFamily="34" charset="-122"/>
                      </a:rPr>
                      <m:t>则</m:t>
                    </m:r>
                  </m:oMath>
                </a14:m>
                <a:r>
                  <a:rPr lang="zh-CN" altLang="en-US" sz="2000" b="0" dirty="0">
                    <a:latin typeface="微软雅黑" panose="020B0503020204020204" pitchFamily="34" charset="-122"/>
                    <a:ea typeface="微软雅黑" panose="020B0503020204020204" pitchFamily="34" charset="-122"/>
                  </a:rPr>
                  <a:t>代表当前位置的信息没有被测量，</a:t>
                </a:r>
                <a14:m>
                  <m:oMath xmlns:m="http://schemas.openxmlformats.org/officeDocument/2006/math">
                    <m:sSub>
                      <m:sSubPr>
                        <m:ctrlPr>
                          <a:rPr lang="en-US" altLang="zh-CN" sz="2000" b="0" i="1" smtClean="0">
                            <a:latin typeface="Cambria Math" panose="02040503050406030204" pitchFamily="18" charset="0"/>
                            <a:ea typeface="微软雅黑" panose="020B0503020204020204" pitchFamily="34" charset="-122"/>
                          </a:rPr>
                        </m:ctrlPr>
                      </m:sSubPr>
                      <m:e>
                        <m:r>
                          <a:rPr lang="en-US" altLang="zh-CN" sz="2000" b="0" i="1" smtClean="0">
                            <a:latin typeface="Cambria Math" panose="02040503050406030204" pitchFamily="18" charset="0"/>
                            <a:ea typeface="微软雅黑" panose="020B0503020204020204" pitchFamily="34" charset="-122"/>
                          </a:rPr>
                          <m:t>𝐴</m:t>
                        </m:r>
                      </m:e>
                      <m:sub>
                        <m:r>
                          <a:rPr lang="en-US" altLang="zh-CN" sz="2000" b="0" i="1" smtClean="0">
                            <a:latin typeface="Cambria Math" panose="02040503050406030204" pitchFamily="18" charset="0"/>
                            <a:ea typeface="微软雅黑" panose="020B0503020204020204" pitchFamily="34" charset="-122"/>
                          </a:rPr>
                          <m:t>𝑖</m:t>
                        </m:r>
                        <m:r>
                          <a:rPr lang="en-US" altLang="zh-CN" sz="2000" b="0" i="1" smtClean="0">
                            <a:latin typeface="Cambria Math" panose="02040503050406030204" pitchFamily="18" charset="0"/>
                            <a:ea typeface="微软雅黑" panose="020B0503020204020204" pitchFamily="34" charset="-122"/>
                          </a:rPr>
                          <m:t>,</m:t>
                        </m:r>
                        <m:r>
                          <a:rPr lang="en-US" altLang="zh-CN" sz="2000" b="0" i="1" smtClean="0">
                            <a:latin typeface="Cambria Math" panose="02040503050406030204" pitchFamily="18" charset="0"/>
                            <a:ea typeface="微软雅黑" panose="020B0503020204020204" pitchFamily="34" charset="-122"/>
                          </a:rPr>
                          <m:t>𝑗</m:t>
                        </m:r>
                      </m:sub>
                    </m:sSub>
                    <m:r>
                      <a:rPr lang="en-US" altLang="zh-CN" sz="2000" b="0" i="1" smtClean="0">
                        <a:latin typeface="Cambria Math" panose="02040503050406030204" pitchFamily="18" charset="0"/>
                        <a:ea typeface="微软雅黑" panose="020B0503020204020204" pitchFamily="34" charset="-122"/>
                      </a:rPr>
                      <m:t>=1</m:t>
                    </m:r>
                  </m:oMath>
                </a14:m>
                <a:r>
                  <a:rPr lang="zh-CN" altLang="en-US" sz="2000" b="0" dirty="0">
                    <a:latin typeface="微软雅黑" panose="020B0503020204020204" pitchFamily="34" charset="-122"/>
                    <a:ea typeface="微软雅黑" panose="020B0503020204020204" pitchFamily="34" charset="-122"/>
                  </a:rPr>
                  <a:t>则代表测量值中包含当前位置。假设</a:t>
                </a:r>
                <a14:m>
                  <m:oMath xmlns:m="http://schemas.openxmlformats.org/officeDocument/2006/math">
                    <m:r>
                      <a:rPr lang="en-US" altLang="zh-CN" sz="2000" b="1" i="1" dirty="0" smtClean="0">
                        <a:latin typeface="Cambria Math" panose="02040503050406030204" pitchFamily="18" charset="0"/>
                        <a:ea typeface="微软雅黑" panose="020B0503020204020204" pitchFamily="34" charset="-122"/>
                      </a:rPr>
                      <m:t>𝒙</m:t>
                    </m:r>
                  </m:oMath>
                </a14:m>
                <a:r>
                  <a:rPr lang="zh-CN" altLang="en-US" sz="2000" b="0" dirty="0">
                    <a:latin typeface="微软雅黑" panose="020B0503020204020204" pitchFamily="34" charset="-122"/>
                    <a:ea typeface="微软雅黑" panose="020B0503020204020204" pitchFamily="34" charset="-122"/>
                  </a:rPr>
                  <a:t>的分布可以表示为</a:t>
                </a:r>
                <a14:m>
                  <m:oMath xmlns:m="http://schemas.openxmlformats.org/officeDocument/2006/math">
                    <m:r>
                      <a:rPr lang="en-US" altLang="zh-CN" sz="2000" b="0" i="1" dirty="0" smtClean="0">
                        <a:latin typeface="Cambria Math" panose="02040503050406030204" pitchFamily="18" charset="0"/>
                        <a:ea typeface="微软雅黑" panose="020B0503020204020204" pitchFamily="34" charset="-122"/>
                      </a:rPr>
                      <m:t>𝑝</m:t>
                    </m:r>
                    <m:r>
                      <a:rPr lang="en-US" altLang="zh-CN" sz="2000" b="0" i="1" dirty="0" smtClean="0">
                        <a:latin typeface="Cambria Math" panose="02040503050406030204" pitchFamily="18" charset="0"/>
                        <a:ea typeface="微软雅黑" panose="020B0503020204020204" pitchFamily="34" charset="-122"/>
                      </a:rPr>
                      <m:t>(</m:t>
                    </m:r>
                    <m:r>
                      <a:rPr lang="en-US" altLang="zh-CN" sz="2000" b="1" i="1" dirty="0" smtClean="0">
                        <a:latin typeface="Cambria Math" panose="02040503050406030204" pitchFamily="18" charset="0"/>
                        <a:ea typeface="微软雅黑" panose="020B0503020204020204" pitchFamily="34" charset="-122"/>
                      </a:rPr>
                      <m:t>𝒙</m:t>
                    </m:r>
                    <m:r>
                      <a:rPr lang="en-US" altLang="zh-CN" sz="2000" b="0" i="1" dirty="0" smtClean="0">
                        <a:latin typeface="Cambria Math" panose="02040503050406030204" pitchFamily="18" charset="0"/>
                        <a:ea typeface="微软雅黑" panose="020B0503020204020204" pitchFamily="34" charset="-122"/>
                      </a:rPr>
                      <m:t>)</m:t>
                    </m:r>
                  </m:oMath>
                </a14:m>
                <a:r>
                  <a:rPr lang="zh-CN" altLang="en-US" sz="2000" b="0" dirty="0">
                    <a:latin typeface="微软雅黑" panose="020B0503020204020204" pitchFamily="34" charset="-122"/>
                    <a:ea typeface="微软雅黑" panose="020B0503020204020204" pitchFamily="34" charset="-122"/>
                  </a:rPr>
                  <a:t>，</a:t>
                </a:r>
                <a14:m>
                  <m:oMath xmlns:m="http://schemas.openxmlformats.org/officeDocument/2006/math">
                    <m:r>
                      <a:rPr lang="en-US" altLang="zh-CN" sz="2000" b="1" i="1" dirty="0" smtClean="0">
                        <a:latin typeface="Cambria Math" panose="02040503050406030204" pitchFamily="18" charset="0"/>
                        <a:ea typeface="微软雅黑" panose="020B0503020204020204" pitchFamily="34" charset="-122"/>
                      </a:rPr>
                      <m:t>𝒚</m:t>
                    </m:r>
                  </m:oMath>
                </a14:m>
                <a:r>
                  <a:rPr lang="zh-CN" altLang="en-US" sz="2000" b="0" dirty="0">
                    <a:latin typeface="微软雅黑" panose="020B0503020204020204" pitchFamily="34" charset="-122"/>
                    <a:ea typeface="微软雅黑" panose="020B0503020204020204" pitchFamily="34" charset="-122"/>
                  </a:rPr>
                  <a:t>的分布可以表示为</a:t>
                </a:r>
                <a14:m>
                  <m:oMath xmlns:m="http://schemas.openxmlformats.org/officeDocument/2006/math">
                    <m:r>
                      <a:rPr lang="en-US" altLang="zh-CN" sz="2000" b="0" i="1" dirty="0" smtClean="0">
                        <a:latin typeface="Cambria Math" panose="02040503050406030204" pitchFamily="18" charset="0"/>
                        <a:ea typeface="微软雅黑" panose="020B0503020204020204" pitchFamily="34" charset="-122"/>
                      </a:rPr>
                      <m:t>𝑝</m:t>
                    </m:r>
                    <m:r>
                      <a:rPr lang="en-US" altLang="zh-CN" sz="2000" b="0" i="1" dirty="0" smtClean="0">
                        <a:latin typeface="Cambria Math" panose="02040503050406030204" pitchFamily="18" charset="0"/>
                        <a:ea typeface="微软雅黑" panose="020B0503020204020204" pitchFamily="34" charset="-122"/>
                      </a:rPr>
                      <m:t>(</m:t>
                    </m:r>
                    <m:r>
                      <a:rPr lang="en-US" altLang="zh-CN" sz="2000" b="1" i="1" dirty="0" smtClean="0">
                        <a:latin typeface="Cambria Math" panose="02040503050406030204" pitchFamily="18" charset="0"/>
                        <a:ea typeface="微软雅黑" panose="020B0503020204020204" pitchFamily="34" charset="-122"/>
                      </a:rPr>
                      <m:t>𝒚</m:t>
                    </m:r>
                    <m:r>
                      <a:rPr lang="en-US" altLang="zh-CN" sz="2000" b="0" i="1" dirty="0" smtClean="0">
                        <a:latin typeface="Cambria Math" panose="02040503050406030204" pitchFamily="18" charset="0"/>
                        <a:ea typeface="微软雅黑" panose="020B0503020204020204" pitchFamily="34" charset="-122"/>
                      </a:rPr>
                      <m:t>)</m:t>
                    </m:r>
                  </m:oMath>
                </a14:m>
                <a:r>
                  <a:rPr lang="zh-CN" altLang="en-US" sz="2000" b="0" dirty="0">
                    <a:latin typeface="微软雅黑" panose="020B0503020204020204" pitchFamily="34" charset="-122"/>
                    <a:ea typeface="微软雅黑" panose="020B0503020204020204" pitchFamily="34" charset="-122"/>
                  </a:rPr>
                  <a:t>，由贝叶斯定理可得</a:t>
                </a:r>
                <a:endParaRPr lang="en-US" altLang="zh-CN" sz="2000" b="0" dirty="0">
                  <a:latin typeface="微软雅黑" panose="020B0503020204020204" pitchFamily="34" charset="-122"/>
                  <a:ea typeface="微软雅黑" panose="020B0503020204020204" pitchFamily="34" charset="-122"/>
                </a:endParaRPr>
              </a:p>
            </p:txBody>
          </p:sp>
        </mc:Choice>
        <mc:Fallback>
          <p:sp>
            <p:nvSpPr>
              <p:cNvPr id="22" name="文本框 21">
                <a:extLst>
                  <a:ext uri="{FF2B5EF4-FFF2-40B4-BE49-F238E27FC236}">
                    <a16:creationId xmlns:a16="http://schemas.microsoft.com/office/drawing/2014/main" id="{6593207C-2CCC-47E4-A5D9-B5D2E0457CCE}"/>
                  </a:ext>
                </a:extLst>
              </p:cNvPr>
              <p:cNvSpPr txBox="1">
                <a:spLocks noRot="1" noChangeAspect="1" noMove="1" noResize="1" noEditPoints="1" noAdjustHandles="1" noChangeArrowheads="1" noChangeShapeType="1" noTextEdit="1"/>
              </p:cNvSpPr>
              <p:nvPr/>
            </p:nvSpPr>
            <p:spPr>
              <a:xfrm>
                <a:off x="1048779" y="2750547"/>
                <a:ext cx="10230749" cy="735009"/>
              </a:xfrm>
              <a:prstGeom prst="rect">
                <a:avLst/>
              </a:prstGeom>
              <a:blipFill>
                <a:blip r:embed="rId7"/>
                <a:stretch>
                  <a:fillRect l="-596" t="-4132" r="-358" b="-13223"/>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 name="文本框 2">
                <a:extLst>
                  <a:ext uri="{FF2B5EF4-FFF2-40B4-BE49-F238E27FC236}">
                    <a16:creationId xmlns:a16="http://schemas.microsoft.com/office/drawing/2014/main" id="{81A53089-D4BD-4EF1-90EB-A4C103DADE58}"/>
                  </a:ext>
                </a:extLst>
              </p:cNvPr>
              <p:cNvSpPr txBox="1"/>
              <p:nvPr/>
            </p:nvSpPr>
            <p:spPr>
              <a:xfrm>
                <a:off x="4150547" y="3601466"/>
                <a:ext cx="4027212"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ea typeface="微软雅黑" panose="020B0503020204020204" pitchFamily="34" charset="-122"/>
                        </a:rPr>
                        <m:t>𝑝</m:t>
                      </m:r>
                      <m:d>
                        <m:dPr>
                          <m:ctrlPr>
                            <a:rPr lang="en-US" altLang="zh-CN" sz="2400" i="1" smtClean="0">
                              <a:latin typeface="Cambria Math" panose="02040503050406030204" pitchFamily="18" charset="0"/>
                              <a:ea typeface="微软雅黑" panose="020B0503020204020204" pitchFamily="34" charset="-122"/>
                            </a:rPr>
                          </m:ctrlPr>
                        </m:dPr>
                        <m:e>
                          <m:r>
                            <a:rPr lang="en-US" altLang="zh-CN" sz="2400" b="1" i="1" smtClean="0">
                              <a:latin typeface="Cambria Math" panose="02040503050406030204" pitchFamily="18" charset="0"/>
                              <a:ea typeface="微软雅黑" panose="020B0503020204020204" pitchFamily="34" charset="-122"/>
                            </a:rPr>
                            <m:t>𝒙</m:t>
                          </m:r>
                        </m:e>
                        <m:e>
                          <m:r>
                            <a:rPr lang="en-US" altLang="zh-CN" sz="2400" b="1" i="1" smtClean="0">
                              <a:latin typeface="Cambria Math" panose="02040503050406030204" pitchFamily="18" charset="0"/>
                              <a:ea typeface="微软雅黑" panose="020B0503020204020204" pitchFamily="34" charset="-122"/>
                            </a:rPr>
                            <m:t>𝒚</m:t>
                          </m:r>
                        </m:e>
                      </m:d>
                      <m:r>
                        <a:rPr lang="en-US" altLang="zh-CN" sz="2400" b="0" i="1" smtClean="0">
                          <a:latin typeface="Cambria Math" panose="02040503050406030204" pitchFamily="18" charset="0"/>
                          <a:ea typeface="微软雅黑" panose="020B0503020204020204" pitchFamily="34" charset="-122"/>
                        </a:rPr>
                        <m:t>∝</m:t>
                      </m:r>
                      <m:r>
                        <a:rPr lang="en-US" altLang="zh-CN" sz="2400" b="0" i="1" smtClean="0">
                          <a:latin typeface="Cambria Math" panose="02040503050406030204" pitchFamily="18" charset="0"/>
                          <a:ea typeface="微软雅黑" panose="020B0503020204020204" pitchFamily="34" charset="-122"/>
                        </a:rPr>
                        <m:t>𝑝</m:t>
                      </m:r>
                      <m:d>
                        <m:dPr>
                          <m:ctrlPr>
                            <a:rPr lang="en-US" altLang="zh-CN" sz="2400" i="1" smtClean="0">
                              <a:latin typeface="Cambria Math" panose="02040503050406030204" pitchFamily="18" charset="0"/>
                              <a:ea typeface="微软雅黑" panose="020B0503020204020204" pitchFamily="34" charset="-122"/>
                            </a:rPr>
                          </m:ctrlPr>
                        </m:dPr>
                        <m:e>
                          <m:r>
                            <a:rPr lang="en-US" altLang="zh-CN" sz="2400" b="1" i="1" smtClean="0">
                              <a:latin typeface="Cambria Math" panose="02040503050406030204" pitchFamily="18" charset="0"/>
                              <a:ea typeface="微软雅黑" panose="020B0503020204020204" pitchFamily="34" charset="-122"/>
                            </a:rPr>
                            <m:t>𝒙</m:t>
                          </m:r>
                        </m:e>
                      </m:d>
                      <m:r>
                        <a:rPr lang="en-US" altLang="zh-CN" sz="2400" b="0" i="1" smtClean="0">
                          <a:latin typeface="Cambria Math" panose="02040503050406030204" pitchFamily="18" charset="0"/>
                          <a:ea typeface="微软雅黑" panose="020B0503020204020204" pitchFamily="34" charset="-122"/>
                        </a:rPr>
                        <m:t>𝑝</m:t>
                      </m:r>
                      <m:r>
                        <a:rPr lang="en-US" altLang="zh-CN" sz="2400" b="0" i="1" smtClean="0">
                          <a:latin typeface="Cambria Math" panose="02040503050406030204" pitchFamily="18" charset="0"/>
                          <a:ea typeface="微软雅黑" panose="020B0503020204020204" pitchFamily="34" charset="-122"/>
                        </a:rPr>
                        <m:t>(</m:t>
                      </m:r>
                      <m:r>
                        <a:rPr lang="en-US" altLang="zh-CN" sz="2400" b="1" i="1" smtClean="0">
                          <a:latin typeface="Cambria Math" panose="02040503050406030204" pitchFamily="18" charset="0"/>
                          <a:ea typeface="微软雅黑" panose="020B0503020204020204" pitchFamily="34" charset="-122"/>
                        </a:rPr>
                        <m:t>𝒚</m:t>
                      </m:r>
                      <m:r>
                        <a:rPr lang="en-US" altLang="zh-CN" sz="2400" b="0" i="1" smtClean="0">
                          <a:latin typeface="Cambria Math" panose="02040503050406030204" pitchFamily="18" charset="0"/>
                          <a:ea typeface="微软雅黑" panose="020B0503020204020204" pitchFamily="34" charset="-122"/>
                        </a:rPr>
                        <m:t>|</m:t>
                      </m:r>
                      <m:r>
                        <a:rPr lang="en-US" altLang="zh-CN" sz="2400" b="1" i="1" smtClean="0">
                          <a:latin typeface="Cambria Math" panose="02040503050406030204" pitchFamily="18" charset="0"/>
                          <a:ea typeface="微软雅黑" panose="020B0503020204020204" pitchFamily="34" charset="-122"/>
                        </a:rPr>
                        <m:t>𝒙</m:t>
                      </m:r>
                      <m:r>
                        <a:rPr lang="en-US" altLang="zh-CN" sz="2400" b="0" i="1" smtClean="0">
                          <a:latin typeface="Cambria Math" panose="02040503050406030204" pitchFamily="18" charset="0"/>
                          <a:ea typeface="微软雅黑" panose="020B0503020204020204" pitchFamily="34" charset="-122"/>
                        </a:rPr>
                        <m:t>)</m:t>
                      </m:r>
                    </m:oMath>
                  </m:oMathPara>
                </a14:m>
                <a:endParaRPr lang="en-US" altLang="zh-CN" sz="2400" dirty="0">
                  <a:latin typeface="微软雅黑" panose="020B0503020204020204" pitchFamily="34" charset="-122"/>
                  <a:ea typeface="微软雅黑" panose="020B0503020204020204" pitchFamily="34" charset="-122"/>
                </a:endParaRPr>
              </a:p>
            </p:txBody>
          </p:sp>
        </mc:Choice>
        <mc:Fallback>
          <p:sp>
            <p:nvSpPr>
              <p:cNvPr id="3" name="文本框 2">
                <a:extLst>
                  <a:ext uri="{FF2B5EF4-FFF2-40B4-BE49-F238E27FC236}">
                    <a16:creationId xmlns:a16="http://schemas.microsoft.com/office/drawing/2014/main" id="{81A53089-D4BD-4EF1-90EB-A4C103DADE58}"/>
                  </a:ext>
                </a:extLst>
              </p:cNvPr>
              <p:cNvSpPr txBox="1">
                <a:spLocks noRot="1" noChangeAspect="1" noMove="1" noResize="1" noEditPoints="1" noAdjustHandles="1" noChangeArrowheads="1" noChangeShapeType="1" noTextEdit="1"/>
              </p:cNvSpPr>
              <p:nvPr/>
            </p:nvSpPr>
            <p:spPr>
              <a:xfrm>
                <a:off x="4150547" y="3601466"/>
                <a:ext cx="4027212" cy="461665"/>
              </a:xfrm>
              <a:prstGeom prst="rect">
                <a:avLst/>
              </a:prstGeom>
              <a:blipFill>
                <a:blip r:embed="rId8"/>
                <a:stretch>
                  <a:fillRect b="-18421"/>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6" name="文本框 25">
                <a:extLst>
                  <a:ext uri="{FF2B5EF4-FFF2-40B4-BE49-F238E27FC236}">
                    <a16:creationId xmlns:a16="http://schemas.microsoft.com/office/drawing/2014/main" id="{94EF9A3E-F196-4F6E-8F8F-F034ABB354D9}"/>
                  </a:ext>
                </a:extLst>
              </p:cNvPr>
              <p:cNvSpPr txBox="1"/>
              <p:nvPr/>
            </p:nvSpPr>
            <p:spPr>
              <a:xfrm>
                <a:off x="1048779" y="4266102"/>
                <a:ext cx="10230749" cy="707886"/>
              </a:xfrm>
              <a:prstGeom prst="rect">
                <a:avLst/>
              </a:prstGeom>
              <a:noFill/>
            </p:spPr>
            <p:txBody>
              <a:bodyPr wrap="square" rtlCol="0">
                <a:spAutoFit/>
              </a:bodyPr>
              <a:lstStyle/>
              <a:p>
                <a14:m>
                  <m:oMath xmlns:m="http://schemas.openxmlformats.org/officeDocument/2006/math">
                    <m:r>
                      <a:rPr lang="en-US" altLang="zh-CN" sz="2000" b="0" i="1" smtClean="0">
                        <a:latin typeface="Cambria Math" panose="02040503050406030204" pitchFamily="18" charset="0"/>
                        <a:ea typeface="微软雅黑" panose="020B0503020204020204" pitchFamily="34" charset="-122"/>
                      </a:rPr>
                      <m:t>𝑝</m:t>
                    </m:r>
                    <m:r>
                      <a:rPr lang="en-US" altLang="zh-CN" sz="2000" b="0" i="1" smtClean="0">
                        <a:latin typeface="Cambria Math" panose="02040503050406030204" pitchFamily="18" charset="0"/>
                        <a:ea typeface="微软雅黑" panose="020B0503020204020204" pitchFamily="34" charset="-122"/>
                      </a:rPr>
                      <m:t>(</m:t>
                    </m:r>
                    <m:r>
                      <a:rPr lang="en-US" altLang="zh-CN" sz="2000" b="1" i="1" smtClean="0">
                        <a:latin typeface="Cambria Math" panose="02040503050406030204" pitchFamily="18" charset="0"/>
                        <a:ea typeface="微软雅黑" panose="020B0503020204020204" pitchFamily="34" charset="-122"/>
                      </a:rPr>
                      <m:t>𝒙</m:t>
                    </m:r>
                    <m:r>
                      <a:rPr lang="en-US" altLang="zh-CN" sz="2000" b="0" i="1" smtClean="0">
                        <a:latin typeface="Cambria Math" panose="02040503050406030204" pitchFamily="18" charset="0"/>
                        <a:ea typeface="微软雅黑" panose="020B0503020204020204" pitchFamily="34" charset="-122"/>
                      </a:rPr>
                      <m:t>)</m:t>
                    </m:r>
                  </m:oMath>
                </a14:m>
                <a:r>
                  <a:rPr lang="zh-CN" altLang="en-US" sz="2000" dirty="0">
                    <a:latin typeface="微软雅黑" panose="020B0503020204020204" pitchFamily="34" charset="-122"/>
                    <a:ea typeface="微软雅黑" panose="020B0503020204020204" pitchFamily="34" charset="-122"/>
                  </a:rPr>
                  <a:t>是</a:t>
                </a:r>
                <a14:m>
                  <m:oMath xmlns:m="http://schemas.openxmlformats.org/officeDocument/2006/math">
                    <m:r>
                      <a:rPr lang="en-US" altLang="zh-CN" sz="2000" b="1" i="1" dirty="0" smtClean="0">
                        <a:latin typeface="Cambria Math" panose="02040503050406030204" pitchFamily="18" charset="0"/>
                        <a:ea typeface="微软雅黑" panose="020B0503020204020204" pitchFamily="34" charset="-122"/>
                      </a:rPr>
                      <m:t>𝒙</m:t>
                    </m:r>
                  </m:oMath>
                </a14:m>
                <a:r>
                  <a:rPr lang="zh-CN" altLang="en-US" sz="2000" dirty="0">
                    <a:latin typeface="微软雅黑" panose="020B0503020204020204" pitchFamily="34" charset="-122"/>
                    <a:ea typeface="微软雅黑" panose="020B0503020204020204" pitchFamily="34" charset="-122"/>
                  </a:rPr>
                  <a:t>的先验分布，</a:t>
                </a:r>
                <a:r>
                  <a:rPr lang="en-US" altLang="zh-CN" sz="2000" dirty="0">
                    <a:ea typeface="微软雅黑" panose="020B0503020204020204" pitchFamily="34" charset="-122"/>
                  </a:rPr>
                  <a:t> </a:t>
                </a:r>
                <a14:m>
                  <m:oMath xmlns:m="http://schemas.openxmlformats.org/officeDocument/2006/math">
                    <m:r>
                      <a:rPr lang="en-US" altLang="zh-CN" sz="2000" i="1">
                        <a:latin typeface="Cambria Math" panose="02040503050406030204" pitchFamily="18" charset="0"/>
                        <a:ea typeface="微软雅黑" panose="020B0503020204020204" pitchFamily="34" charset="-122"/>
                      </a:rPr>
                      <m:t>𝑝</m:t>
                    </m:r>
                    <m:r>
                      <a:rPr lang="en-US" altLang="zh-CN" sz="2000" i="1">
                        <a:latin typeface="Cambria Math" panose="02040503050406030204" pitchFamily="18" charset="0"/>
                        <a:ea typeface="微软雅黑" panose="020B0503020204020204" pitchFamily="34" charset="-122"/>
                      </a:rPr>
                      <m:t>(</m:t>
                    </m:r>
                    <m:r>
                      <a:rPr lang="en-US" altLang="zh-CN" sz="2000" b="1" i="1">
                        <a:latin typeface="Cambria Math" panose="02040503050406030204" pitchFamily="18" charset="0"/>
                        <a:ea typeface="微软雅黑" panose="020B0503020204020204" pitchFamily="34" charset="-122"/>
                      </a:rPr>
                      <m:t>𝒚</m:t>
                    </m:r>
                    <m:r>
                      <a:rPr lang="en-US" altLang="zh-CN" sz="2000" i="1">
                        <a:latin typeface="Cambria Math" panose="02040503050406030204" pitchFamily="18" charset="0"/>
                        <a:ea typeface="微软雅黑" panose="020B0503020204020204" pitchFamily="34" charset="-122"/>
                      </a:rPr>
                      <m:t>|</m:t>
                    </m:r>
                    <m:r>
                      <a:rPr lang="en-US" altLang="zh-CN" sz="2000" b="1" i="1">
                        <a:latin typeface="Cambria Math" panose="02040503050406030204" pitchFamily="18" charset="0"/>
                        <a:ea typeface="微软雅黑" panose="020B0503020204020204" pitchFamily="34" charset="-122"/>
                      </a:rPr>
                      <m:t>𝒙</m:t>
                    </m:r>
                    <m:r>
                      <a:rPr lang="en-US" altLang="zh-CN" sz="2000" i="1">
                        <a:latin typeface="Cambria Math" panose="02040503050406030204" pitchFamily="18" charset="0"/>
                        <a:ea typeface="微软雅黑" panose="020B0503020204020204" pitchFamily="34" charset="-122"/>
                      </a:rPr>
                      <m:t>)</m:t>
                    </m:r>
                  </m:oMath>
                </a14:m>
                <a:r>
                  <a:rPr lang="zh-CN" altLang="en-US" sz="2000" dirty="0">
                    <a:latin typeface="微软雅黑" panose="020B0503020204020204" pitchFamily="34" charset="-122"/>
                    <a:ea typeface="微软雅黑" panose="020B0503020204020204" pitchFamily="34" charset="-122"/>
                  </a:rPr>
                  <a:t>是似然函数，代表着在给定</a:t>
                </a:r>
                <a14:m>
                  <m:oMath xmlns:m="http://schemas.openxmlformats.org/officeDocument/2006/math">
                    <m:r>
                      <a:rPr lang="en-US" altLang="zh-CN" sz="2000" b="1" i="1" dirty="0" smtClean="0">
                        <a:latin typeface="Cambria Math" panose="02040503050406030204" pitchFamily="18" charset="0"/>
                        <a:ea typeface="微软雅黑" panose="020B0503020204020204" pitchFamily="34" charset="-122"/>
                      </a:rPr>
                      <m:t>𝒙</m:t>
                    </m:r>
                  </m:oMath>
                </a14:m>
                <a:r>
                  <a:rPr lang="zh-CN" altLang="en-US" sz="2000" dirty="0">
                    <a:latin typeface="微软雅黑" panose="020B0503020204020204" pitchFamily="34" charset="-122"/>
                    <a:ea typeface="微软雅黑" panose="020B0503020204020204" pitchFamily="34" charset="-122"/>
                  </a:rPr>
                  <a:t>的情况下观察</a:t>
                </a:r>
                <a14:m>
                  <m:oMath xmlns:m="http://schemas.openxmlformats.org/officeDocument/2006/math">
                    <m:r>
                      <a:rPr lang="en-US" altLang="zh-CN" sz="2000" b="1" i="1" dirty="0" smtClean="0">
                        <a:latin typeface="Cambria Math" panose="02040503050406030204" pitchFamily="18" charset="0"/>
                        <a:ea typeface="微软雅黑" panose="020B0503020204020204" pitchFamily="34" charset="-122"/>
                      </a:rPr>
                      <m:t>𝒚</m:t>
                    </m:r>
                  </m:oMath>
                </a14:m>
                <a:r>
                  <a:rPr lang="zh-CN" altLang="en-US" sz="2000" dirty="0">
                    <a:latin typeface="微软雅黑" panose="020B0503020204020204" pitchFamily="34" charset="-122"/>
                    <a:ea typeface="微软雅黑" panose="020B0503020204020204" pitchFamily="34" charset="-122"/>
                  </a:rPr>
                  <a:t>的可能性。由于所有的噪声都是高斯噪声，所以似然函数可以表示为</a:t>
                </a:r>
                <a:endParaRPr lang="en-US" altLang="zh-CN" sz="2000" b="0" dirty="0">
                  <a:latin typeface="微软雅黑" panose="020B0503020204020204" pitchFamily="34" charset="-122"/>
                  <a:ea typeface="微软雅黑" panose="020B0503020204020204" pitchFamily="34" charset="-122"/>
                </a:endParaRPr>
              </a:p>
            </p:txBody>
          </p:sp>
        </mc:Choice>
        <mc:Fallback>
          <p:sp>
            <p:nvSpPr>
              <p:cNvPr id="26" name="文本框 25">
                <a:extLst>
                  <a:ext uri="{FF2B5EF4-FFF2-40B4-BE49-F238E27FC236}">
                    <a16:creationId xmlns:a16="http://schemas.microsoft.com/office/drawing/2014/main" id="{94EF9A3E-F196-4F6E-8F8F-F034ABB354D9}"/>
                  </a:ext>
                </a:extLst>
              </p:cNvPr>
              <p:cNvSpPr txBox="1">
                <a:spLocks noRot="1" noChangeAspect="1" noMove="1" noResize="1" noEditPoints="1" noAdjustHandles="1" noChangeArrowheads="1" noChangeShapeType="1" noTextEdit="1"/>
              </p:cNvSpPr>
              <p:nvPr/>
            </p:nvSpPr>
            <p:spPr>
              <a:xfrm>
                <a:off x="1048779" y="4266102"/>
                <a:ext cx="10230749" cy="707886"/>
              </a:xfrm>
              <a:prstGeom prst="rect">
                <a:avLst/>
              </a:prstGeom>
              <a:blipFill>
                <a:blip r:embed="rId9"/>
                <a:stretch>
                  <a:fillRect l="-596" t="-6034" b="-14655"/>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9" name="文本框 28">
                <a:extLst>
                  <a:ext uri="{FF2B5EF4-FFF2-40B4-BE49-F238E27FC236}">
                    <a16:creationId xmlns:a16="http://schemas.microsoft.com/office/drawing/2014/main" id="{5BA90CD0-227D-4F98-9F4C-B66711569D84}"/>
                  </a:ext>
                </a:extLst>
              </p:cNvPr>
              <p:cNvSpPr txBox="1"/>
              <p:nvPr/>
            </p:nvSpPr>
            <p:spPr>
              <a:xfrm>
                <a:off x="4425908" y="5066087"/>
                <a:ext cx="2916820"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ea typeface="微软雅黑" panose="020B0503020204020204" pitchFamily="34" charset="-122"/>
                        </a:rPr>
                        <m:t>𝑝</m:t>
                      </m:r>
                      <m:d>
                        <m:dPr>
                          <m:ctrlPr>
                            <a:rPr lang="en-US" altLang="zh-CN" sz="2000" b="0" i="1" smtClean="0">
                              <a:latin typeface="Cambria Math" panose="02040503050406030204" pitchFamily="18" charset="0"/>
                              <a:ea typeface="微软雅黑" panose="020B0503020204020204" pitchFamily="34" charset="-122"/>
                            </a:rPr>
                          </m:ctrlPr>
                        </m:dPr>
                        <m:e>
                          <m:r>
                            <a:rPr lang="en-US" altLang="zh-CN" sz="2000" b="1" i="1" smtClean="0">
                              <a:latin typeface="Cambria Math" panose="02040503050406030204" pitchFamily="18" charset="0"/>
                              <a:ea typeface="微软雅黑" panose="020B0503020204020204" pitchFamily="34" charset="-122"/>
                            </a:rPr>
                            <m:t>𝒚</m:t>
                          </m:r>
                        </m:e>
                        <m:e>
                          <m:r>
                            <a:rPr lang="en-US" altLang="zh-CN" sz="2000" b="1" i="1" smtClean="0">
                              <a:latin typeface="Cambria Math" panose="02040503050406030204" pitchFamily="18" charset="0"/>
                              <a:ea typeface="微软雅黑" panose="020B0503020204020204" pitchFamily="34" charset="-122"/>
                            </a:rPr>
                            <m:t>𝒙</m:t>
                          </m:r>
                        </m:e>
                      </m:d>
                      <m:r>
                        <a:rPr lang="en-US" altLang="zh-CN" sz="2000" b="0" i="1" smtClean="0">
                          <a:latin typeface="Cambria Math" panose="02040503050406030204" pitchFamily="18" charset="0"/>
                          <a:ea typeface="微软雅黑" panose="020B0503020204020204" pitchFamily="34" charset="-122"/>
                        </a:rPr>
                        <m:t>=</m:t>
                      </m:r>
                      <m:r>
                        <a:rPr lang="en-US" altLang="zh-CN" sz="2000" b="0" i="1" smtClean="0">
                          <a:latin typeface="Cambria Math" panose="02040503050406030204" pitchFamily="18" charset="0"/>
                          <a:ea typeface="微软雅黑" panose="020B0503020204020204" pitchFamily="34" charset="-122"/>
                        </a:rPr>
                        <m:t>𝑁</m:t>
                      </m:r>
                      <m:r>
                        <a:rPr lang="en-US" altLang="zh-CN" sz="2000" b="0" i="1" smtClean="0">
                          <a:latin typeface="Cambria Math" panose="02040503050406030204" pitchFamily="18" charset="0"/>
                          <a:ea typeface="微软雅黑" panose="020B0503020204020204" pitchFamily="34" charset="-122"/>
                        </a:rPr>
                        <m:t>(</m:t>
                      </m:r>
                      <m:r>
                        <a:rPr lang="en-US" altLang="zh-CN" sz="2000" b="1" i="1" smtClean="0">
                          <a:latin typeface="Cambria Math" panose="02040503050406030204" pitchFamily="18" charset="0"/>
                          <a:ea typeface="微软雅黑" panose="020B0503020204020204" pitchFamily="34" charset="-122"/>
                        </a:rPr>
                        <m:t>𝒚</m:t>
                      </m:r>
                      <m:r>
                        <a:rPr lang="en-US" altLang="zh-CN" sz="2000" b="0" i="1" smtClean="0">
                          <a:latin typeface="Cambria Math" panose="02040503050406030204" pitchFamily="18" charset="0"/>
                          <a:ea typeface="微软雅黑" panose="020B0503020204020204" pitchFamily="34" charset="-122"/>
                        </a:rPr>
                        <m:t>|</m:t>
                      </m:r>
                      <m:r>
                        <a:rPr lang="en-US" altLang="zh-CN" sz="2000" b="0" i="1" smtClean="0">
                          <a:latin typeface="Cambria Math" panose="02040503050406030204" pitchFamily="18" charset="0"/>
                          <a:ea typeface="微软雅黑" panose="020B0503020204020204" pitchFamily="34" charset="-122"/>
                        </a:rPr>
                        <m:t>𝐴</m:t>
                      </m:r>
                      <m:r>
                        <a:rPr lang="en-US" altLang="zh-CN" sz="2000" b="1" i="1" smtClean="0">
                          <a:latin typeface="Cambria Math" panose="02040503050406030204" pitchFamily="18" charset="0"/>
                          <a:ea typeface="微软雅黑" panose="020B0503020204020204" pitchFamily="34" charset="-122"/>
                        </a:rPr>
                        <m:t>𝒙</m:t>
                      </m:r>
                      <m:r>
                        <a:rPr lang="en-US" altLang="zh-CN" sz="2000" b="0" i="1" smtClean="0">
                          <a:latin typeface="Cambria Math" panose="02040503050406030204" pitchFamily="18" charset="0"/>
                          <a:ea typeface="微软雅黑" panose="020B0503020204020204" pitchFamily="34" charset="-122"/>
                        </a:rPr>
                        <m:t>,</m:t>
                      </m:r>
                      <m:sSup>
                        <m:sSupPr>
                          <m:ctrlPr>
                            <a:rPr lang="en-US" altLang="zh-CN" sz="2000" b="0" i="1" smtClean="0">
                              <a:latin typeface="Cambria Math" panose="02040503050406030204" pitchFamily="18" charset="0"/>
                              <a:ea typeface="微软雅黑" panose="020B0503020204020204" pitchFamily="34" charset="-122"/>
                            </a:rPr>
                          </m:ctrlPr>
                        </m:sSupPr>
                        <m:e>
                          <m:r>
                            <m:rPr>
                              <m:sty m:val="p"/>
                            </m:rPr>
                            <a:rPr lang="en-US" altLang="zh-CN" sz="2000" b="0" i="1" smtClean="0">
                              <a:latin typeface="Cambria Math" panose="02040503050406030204" pitchFamily="18" charset="0"/>
                              <a:ea typeface="微软雅黑" panose="020B0503020204020204" pitchFamily="34" charset="-122"/>
                            </a:rPr>
                            <m:t>σ</m:t>
                          </m:r>
                        </m:e>
                        <m:sup>
                          <m:r>
                            <a:rPr lang="en-US" altLang="zh-CN" sz="2000" b="0" i="1" smtClean="0">
                              <a:latin typeface="Cambria Math" panose="02040503050406030204" pitchFamily="18" charset="0"/>
                              <a:ea typeface="微软雅黑" panose="020B0503020204020204" pitchFamily="34" charset="-122"/>
                            </a:rPr>
                            <m:t>2</m:t>
                          </m:r>
                        </m:sup>
                      </m:sSup>
                      <m:r>
                        <a:rPr lang="en-US" altLang="zh-CN" sz="2000" b="1" i="1" smtClean="0">
                          <a:latin typeface="Cambria Math" panose="02040503050406030204" pitchFamily="18" charset="0"/>
                          <a:ea typeface="微软雅黑" panose="020B0503020204020204" pitchFamily="34" charset="-122"/>
                        </a:rPr>
                        <m:t>𝑰</m:t>
                      </m:r>
                      <m:r>
                        <a:rPr lang="en-US" altLang="zh-CN" sz="2000" b="0" i="1" smtClean="0">
                          <a:latin typeface="Cambria Math" panose="02040503050406030204" pitchFamily="18" charset="0"/>
                          <a:ea typeface="微软雅黑" panose="020B0503020204020204" pitchFamily="34" charset="-122"/>
                        </a:rPr>
                        <m:t>)</m:t>
                      </m:r>
                    </m:oMath>
                  </m:oMathPara>
                </a14:m>
                <a:endParaRPr lang="en-US" altLang="zh-CN" sz="2000" b="0" dirty="0">
                  <a:latin typeface="微软雅黑" panose="020B0503020204020204" pitchFamily="34" charset="-122"/>
                  <a:ea typeface="微软雅黑" panose="020B0503020204020204" pitchFamily="34" charset="-122"/>
                </a:endParaRPr>
              </a:p>
            </p:txBody>
          </p:sp>
        </mc:Choice>
        <mc:Fallback>
          <p:sp>
            <p:nvSpPr>
              <p:cNvPr id="29" name="文本框 28">
                <a:extLst>
                  <a:ext uri="{FF2B5EF4-FFF2-40B4-BE49-F238E27FC236}">
                    <a16:creationId xmlns:a16="http://schemas.microsoft.com/office/drawing/2014/main" id="{5BA90CD0-227D-4F98-9F4C-B66711569D84}"/>
                  </a:ext>
                </a:extLst>
              </p:cNvPr>
              <p:cNvSpPr txBox="1">
                <a:spLocks noRot="1" noChangeAspect="1" noMove="1" noResize="1" noEditPoints="1" noAdjustHandles="1" noChangeArrowheads="1" noChangeShapeType="1" noTextEdit="1"/>
              </p:cNvSpPr>
              <p:nvPr/>
            </p:nvSpPr>
            <p:spPr>
              <a:xfrm>
                <a:off x="4425908" y="5066087"/>
                <a:ext cx="2916820" cy="400110"/>
              </a:xfrm>
              <a:prstGeom prst="rect">
                <a:avLst/>
              </a:prstGeom>
              <a:blipFill>
                <a:blip r:embed="rId10"/>
                <a:stretch>
                  <a:fillRect b="-16667"/>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1" name="文本框 30">
                <a:extLst>
                  <a:ext uri="{FF2B5EF4-FFF2-40B4-BE49-F238E27FC236}">
                    <a16:creationId xmlns:a16="http://schemas.microsoft.com/office/drawing/2014/main" id="{2EE55F18-FED1-4FF5-8CD9-83C68801E398}"/>
                  </a:ext>
                </a:extLst>
              </p:cNvPr>
              <p:cNvSpPr txBox="1"/>
              <p:nvPr/>
            </p:nvSpPr>
            <p:spPr>
              <a:xfrm>
                <a:off x="988468" y="2289230"/>
                <a:ext cx="9791700" cy="411779"/>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altLang="zh-CN" sz="2000" b="1" i="1" smtClean="0">
                          <a:latin typeface="Cambria Math" panose="02040503050406030204" pitchFamily="18" charset="0"/>
                        </a:rPr>
                        <m:t>𝒚</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𝑨𝒙</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𝒏</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𝑨</m:t>
                      </m:r>
                      <m:r>
                        <a:rPr lang="en-US" altLang="zh-CN" sz="2000" b="1" i="1" smtClean="0">
                          <a:latin typeface="Cambria Math" panose="02040503050406030204" pitchFamily="18" charset="0"/>
                        </a:rPr>
                        <m:t>∈</m:t>
                      </m:r>
                      <m:sSup>
                        <m:sSupPr>
                          <m:ctrlPr>
                            <a:rPr lang="en-US" altLang="zh-CN" sz="2000" b="1" i="1" smtClean="0">
                              <a:latin typeface="Cambria Math" panose="02040503050406030204" pitchFamily="18" charset="0"/>
                            </a:rPr>
                          </m:ctrlPr>
                        </m:sSupPr>
                        <m:e>
                          <m:r>
                            <a:rPr lang="en-US" altLang="zh-CN" sz="2000" b="1" i="1" smtClean="0">
                              <a:latin typeface="Cambria Math" panose="02040503050406030204" pitchFamily="18" charset="0"/>
                            </a:rPr>
                            <m:t>𝑹</m:t>
                          </m:r>
                        </m:e>
                        <m:sup>
                          <m:r>
                            <a:rPr lang="en-US" altLang="zh-CN" sz="2000" b="1" i="1" smtClean="0">
                              <a:latin typeface="Cambria Math" panose="02040503050406030204" pitchFamily="18" charset="0"/>
                            </a:rPr>
                            <m:t>𝒅</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𝑫</m:t>
                          </m:r>
                        </m:sup>
                      </m:sSup>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𝒙</m:t>
                      </m:r>
                      <m:r>
                        <a:rPr lang="en-US" altLang="zh-CN" sz="2000" b="1" i="1" smtClean="0">
                          <a:latin typeface="Cambria Math" panose="02040503050406030204" pitchFamily="18" charset="0"/>
                        </a:rPr>
                        <m:t>∈</m:t>
                      </m:r>
                      <m:sSup>
                        <m:sSupPr>
                          <m:ctrlPr>
                            <a:rPr lang="en-US" altLang="zh-CN" sz="2000" b="1" i="1" smtClean="0">
                              <a:latin typeface="Cambria Math" panose="02040503050406030204" pitchFamily="18" charset="0"/>
                            </a:rPr>
                          </m:ctrlPr>
                        </m:sSupPr>
                        <m:e>
                          <m:r>
                            <a:rPr lang="en-US" altLang="zh-CN" sz="2000" b="1" i="1" smtClean="0">
                              <a:latin typeface="Cambria Math" panose="02040503050406030204" pitchFamily="18" charset="0"/>
                            </a:rPr>
                            <m:t>𝑹</m:t>
                          </m:r>
                        </m:e>
                        <m:sup>
                          <m:r>
                            <a:rPr lang="en-US" altLang="zh-CN" sz="2000" b="1" i="1" smtClean="0">
                              <a:latin typeface="Cambria Math" panose="02040503050406030204" pitchFamily="18" charset="0"/>
                            </a:rPr>
                            <m:t>𝑫</m:t>
                          </m:r>
                        </m:sup>
                      </m:sSup>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𝒚</m:t>
                      </m:r>
                      <m:r>
                        <a:rPr lang="en-US" altLang="zh-CN" sz="2000" b="1" i="1" smtClean="0">
                          <a:latin typeface="Cambria Math" panose="02040503050406030204" pitchFamily="18" charset="0"/>
                        </a:rPr>
                        <m:t>∈</m:t>
                      </m:r>
                      <m:sSup>
                        <m:sSupPr>
                          <m:ctrlPr>
                            <a:rPr lang="en-US" altLang="zh-CN" sz="2000" b="1" i="1" smtClean="0">
                              <a:latin typeface="Cambria Math" panose="02040503050406030204" pitchFamily="18" charset="0"/>
                            </a:rPr>
                          </m:ctrlPr>
                        </m:sSupPr>
                        <m:e>
                          <m:r>
                            <a:rPr lang="en-US" altLang="zh-CN" sz="2000" b="1" i="1" smtClean="0">
                              <a:latin typeface="Cambria Math" panose="02040503050406030204" pitchFamily="18" charset="0"/>
                            </a:rPr>
                            <m:t>𝑹</m:t>
                          </m:r>
                        </m:e>
                        <m:sup>
                          <m:r>
                            <a:rPr lang="en-US" altLang="zh-CN" sz="2000" b="1" i="1" smtClean="0">
                              <a:latin typeface="Cambria Math" panose="02040503050406030204" pitchFamily="18" charset="0"/>
                            </a:rPr>
                            <m:t>𝒅</m:t>
                          </m:r>
                        </m:sup>
                      </m:sSup>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𝒅</m:t>
                      </m:r>
                      <m:r>
                        <a:rPr lang="en-US" altLang="zh-CN" sz="2000" b="1" i="1" smtClean="0">
                          <a:latin typeface="Cambria Math" panose="02040503050406030204" pitchFamily="18" charset="0"/>
                        </a:rPr>
                        <m:t>&lt;</m:t>
                      </m:r>
                      <m:r>
                        <a:rPr lang="en-US" altLang="zh-CN" sz="2000" b="1" i="1" smtClean="0">
                          <a:latin typeface="Cambria Math" panose="02040503050406030204" pitchFamily="18" charset="0"/>
                        </a:rPr>
                        <m:t>𝑫</m:t>
                      </m:r>
                    </m:oMath>
                  </m:oMathPara>
                </a14:m>
                <a:endParaRPr lang="en-US" altLang="zh-CN" sz="2000" b="1" dirty="0"/>
              </a:p>
            </p:txBody>
          </p:sp>
        </mc:Choice>
        <mc:Fallback>
          <p:sp>
            <p:nvSpPr>
              <p:cNvPr id="31" name="文本框 30">
                <a:extLst>
                  <a:ext uri="{FF2B5EF4-FFF2-40B4-BE49-F238E27FC236}">
                    <a16:creationId xmlns:a16="http://schemas.microsoft.com/office/drawing/2014/main" id="{2EE55F18-FED1-4FF5-8CD9-83C68801E398}"/>
                  </a:ext>
                </a:extLst>
              </p:cNvPr>
              <p:cNvSpPr txBox="1">
                <a:spLocks noRot="1" noChangeAspect="1" noMove="1" noResize="1" noEditPoints="1" noAdjustHandles="1" noChangeArrowheads="1" noChangeShapeType="1" noTextEdit="1"/>
              </p:cNvSpPr>
              <p:nvPr/>
            </p:nvSpPr>
            <p:spPr>
              <a:xfrm>
                <a:off x="988468" y="2289230"/>
                <a:ext cx="9791700" cy="411779"/>
              </a:xfrm>
              <a:prstGeom prst="rect">
                <a:avLst/>
              </a:prstGeom>
              <a:blipFill>
                <a:blip r:embed="rId11"/>
                <a:stretch>
                  <a:fillRect b="-8955"/>
                </a:stretch>
              </a:blipFill>
            </p:spPr>
            <p:txBody>
              <a:bodyPr/>
              <a:lstStyle/>
              <a:p>
                <a:r>
                  <a:rPr lang="zh-CN" altLang="en-US">
                    <a:noFill/>
                  </a:rPr>
                  <a:t> </a:t>
                </a:r>
              </a:p>
            </p:txBody>
          </p:sp>
        </mc:Fallback>
      </mc:AlternateContent>
    </p:spTree>
    <p:custDataLst>
      <p:tags r:id="rId1"/>
    </p:custDataLst>
    <p:extLst>
      <p:ext uri="{BB962C8B-B14F-4D97-AF65-F5344CB8AC3E}">
        <p14:creationId xmlns:p14="http://schemas.microsoft.com/office/powerpoint/2010/main" val="487085437"/>
      </p:ext>
    </p:extLst>
  </p:cSld>
  <p:clrMapOvr>
    <a:masterClrMapping/>
  </p:clrMapOvr>
  <p:transition advTm="58902"/>
</p:sld>
</file>

<file path=ppt/tags/tag1.xml><?xml version="1.0" encoding="utf-8"?>
<p:tagLst xmlns:a="http://schemas.openxmlformats.org/drawingml/2006/main" xmlns:r="http://schemas.openxmlformats.org/officeDocument/2006/relationships" xmlns:p="http://schemas.openxmlformats.org/presentationml/2006/main">
  <p:tag name="TIMING" val="|0.604|0.518"/>
</p:tagLst>
</file>

<file path=ppt/tags/tag10.xml><?xml version="1.0" encoding="utf-8"?>
<p:tagLst xmlns:a="http://schemas.openxmlformats.org/drawingml/2006/main" xmlns:r="http://schemas.openxmlformats.org/officeDocument/2006/relationships" xmlns:p="http://schemas.openxmlformats.org/presentationml/2006/main">
  <p:tag name="TIMING" val="|0.567"/>
</p:tagLst>
</file>

<file path=ppt/tags/tag11.xml><?xml version="1.0" encoding="utf-8"?>
<p:tagLst xmlns:a="http://schemas.openxmlformats.org/drawingml/2006/main" xmlns:r="http://schemas.openxmlformats.org/officeDocument/2006/relationships" xmlns:p="http://schemas.openxmlformats.org/presentationml/2006/main">
  <p:tag name="TIMING" val="|0.889"/>
</p:tagLst>
</file>

<file path=ppt/tags/tag12.xml><?xml version="1.0" encoding="utf-8"?>
<p:tagLst xmlns:a="http://schemas.openxmlformats.org/drawingml/2006/main" xmlns:r="http://schemas.openxmlformats.org/officeDocument/2006/relationships" xmlns:p="http://schemas.openxmlformats.org/presentationml/2006/main">
  <p:tag name="TIMING" val="|0.889"/>
</p:tagLst>
</file>

<file path=ppt/tags/tag13.xml><?xml version="1.0" encoding="utf-8"?>
<p:tagLst xmlns:a="http://schemas.openxmlformats.org/drawingml/2006/main" xmlns:r="http://schemas.openxmlformats.org/officeDocument/2006/relationships" xmlns:p="http://schemas.openxmlformats.org/presentationml/2006/main">
  <p:tag name="TIMING" val="|0.889"/>
</p:tagLst>
</file>

<file path=ppt/tags/tag14.xml><?xml version="1.0" encoding="utf-8"?>
<p:tagLst xmlns:a="http://schemas.openxmlformats.org/drawingml/2006/main" xmlns:r="http://schemas.openxmlformats.org/officeDocument/2006/relationships" xmlns:p="http://schemas.openxmlformats.org/presentationml/2006/main">
  <p:tag name="TIMING" val="|0.889"/>
</p:tagLst>
</file>

<file path=ppt/tags/tag15.xml><?xml version="1.0" encoding="utf-8"?>
<p:tagLst xmlns:a="http://schemas.openxmlformats.org/drawingml/2006/main" xmlns:r="http://schemas.openxmlformats.org/officeDocument/2006/relationships" xmlns:p="http://schemas.openxmlformats.org/presentationml/2006/main">
  <p:tag name="TIMING" val="|0.505"/>
</p:tagLst>
</file>

<file path=ppt/tags/tag16.xml><?xml version="1.0" encoding="utf-8"?>
<p:tagLst xmlns:a="http://schemas.openxmlformats.org/drawingml/2006/main" xmlns:r="http://schemas.openxmlformats.org/officeDocument/2006/relationships" xmlns:p="http://schemas.openxmlformats.org/presentationml/2006/main">
  <p:tag name="TIMING" val="|0.889"/>
</p:tagLst>
</file>

<file path=ppt/tags/tag17.xml><?xml version="1.0" encoding="utf-8"?>
<p:tagLst xmlns:a="http://schemas.openxmlformats.org/drawingml/2006/main" xmlns:r="http://schemas.openxmlformats.org/officeDocument/2006/relationships" xmlns:p="http://schemas.openxmlformats.org/presentationml/2006/main">
  <p:tag name="TIMING" val="|0.889"/>
</p:tagLst>
</file>

<file path=ppt/tags/tag18.xml><?xml version="1.0" encoding="utf-8"?>
<p:tagLst xmlns:a="http://schemas.openxmlformats.org/drawingml/2006/main" xmlns:r="http://schemas.openxmlformats.org/officeDocument/2006/relationships" xmlns:p="http://schemas.openxmlformats.org/presentationml/2006/main">
  <p:tag name="TIMING" val="|0.756"/>
</p:tagLst>
</file>

<file path=ppt/tags/tag2.xml><?xml version="1.0" encoding="utf-8"?>
<p:tagLst xmlns:a="http://schemas.openxmlformats.org/drawingml/2006/main" xmlns:r="http://schemas.openxmlformats.org/officeDocument/2006/relationships" xmlns:p="http://schemas.openxmlformats.org/presentationml/2006/main">
  <p:tag name="TIMING" val="|1.082|2.016|0.918"/>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xml><?xml version="1.0" encoding="utf-8"?>
<p:tagLst xmlns:a="http://schemas.openxmlformats.org/drawingml/2006/main" xmlns:r="http://schemas.openxmlformats.org/officeDocument/2006/relationships" xmlns:p="http://schemas.openxmlformats.org/presentationml/2006/main">
  <p:tag name="TIMING" val="|0.505"/>
</p:tagLst>
</file>

<file path=ppt/tags/tag7.xml><?xml version="1.0" encoding="utf-8"?>
<p:tagLst xmlns:a="http://schemas.openxmlformats.org/drawingml/2006/main" xmlns:r="http://schemas.openxmlformats.org/officeDocument/2006/relationships" xmlns:p="http://schemas.openxmlformats.org/presentationml/2006/main">
  <p:tag name="TIMING" val="|0.889"/>
</p:tagLst>
</file>

<file path=ppt/tags/tag8.xml><?xml version="1.0" encoding="utf-8"?>
<p:tagLst xmlns:a="http://schemas.openxmlformats.org/drawingml/2006/main" xmlns:r="http://schemas.openxmlformats.org/officeDocument/2006/relationships" xmlns:p="http://schemas.openxmlformats.org/presentationml/2006/main">
  <p:tag name="TIMING" val="|0.889"/>
</p:tagLst>
</file>

<file path=ppt/tags/tag9.xml><?xml version="1.0" encoding="utf-8"?>
<p:tagLst xmlns:a="http://schemas.openxmlformats.org/drawingml/2006/main" xmlns:r="http://schemas.openxmlformats.org/officeDocument/2006/relationships" xmlns:p="http://schemas.openxmlformats.org/presentationml/2006/main">
  <p:tag name="TIMING" val="|0.889"/>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2968</TotalTime>
  <Words>4405</Words>
  <Application>Microsoft Office PowerPoint</Application>
  <PresentationFormat>宽屏</PresentationFormat>
  <Paragraphs>115</Paragraphs>
  <Slides>19</Slides>
  <Notes>18</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19</vt:i4>
      </vt:variant>
    </vt:vector>
  </HeadingPairs>
  <TitlesOfParts>
    <vt:vector size="33" baseType="lpstr">
      <vt:lpstr>-apple-system</vt:lpstr>
      <vt:lpstr>Source Han Sans SC</vt:lpstr>
      <vt:lpstr>Source Han Sans SC Light</vt:lpstr>
      <vt:lpstr>Source Han Sans SC Medium</vt:lpstr>
      <vt:lpstr>Source Han Sans SC Normal</vt:lpstr>
      <vt:lpstr>等线</vt:lpstr>
      <vt:lpstr>等线 Light</vt:lpstr>
      <vt:lpstr>宋体</vt:lpstr>
      <vt:lpstr>微软雅黑</vt:lpstr>
      <vt:lpstr>Arial</vt:lpstr>
      <vt:lpstr>Cambria Math</vt:lpstr>
      <vt:lpstr>Times New Roman</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兴栋 孙</dc:creator>
  <cp:lastModifiedBy>忠盛 方</cp:lastModifiedBy>
  <cp:revision>78</cp:revision>
  <dcterms:created xsi:type="dcterms:W3CDTF">2024-11-04T07:42:31Z</dcterms:created>
  <dcterms:modified xsi:type="dcterms:W3CDTF">2025-04-09T10:53:55Z</dcterms:modified>
</cp:coreProperties>
</file>